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4" r:id="rId4"/>
    <p:sldId id="265" r:id="rId5"/>
    <p:sldId id="267" r:id="rId6"/>
    <p:sldId id="268" r:id="rId7"/>
    <p:sldId id="269" r:id="rId8"/>
    <p:sldId id="257" r:id="rId9"/>
    <p:sldId id="256" r:id="rId10"/>
    <p:sldId id="258" r:id="rId11"/>
    <p:sldId id="259" r:id="rId12"/>
    <p:sldId id="260" r:id="rId13"/>
    <p:sldId id="262" r:id="rId14"/>
    <p:sldId id="26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8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57"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7B22-6A21-4DC6-BF56-2260D41F2A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428AEC-ABEA-4EDA-AFFF-53F870C87B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C2877-688B-44F5-8052-6CD8CCFF677E}"/>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6" name="Slide Number Placeholder 5">
            <a:extLst>
              <a:ext uri="{FF2B5EF4-FFF2-40B4-BE49-F238E27FC236}">
                <a16:creationId xmlns:a16="http://schemas.microsoft.com/office/drawing/2014/main" id="{297DEB8F-6470-4A68-A064-376232C66F39}"/>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87843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7948-C59B-4513-B76B-8EF519D941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7EC5ED-D26C-4B25-A67D-54CB07A467E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B38D9-F3B0-4527-A090-A3B23AB7172E}"/>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5" name="Footer Placeholder 4">
            <a:extLst>
              <a:ext uri="{FF2B5EF4-FFF2-40B4-BE49-F238E27FC236}">
                <a16:creationId xmlns:a16="http://schemas.microsoft.com/office/drawing/2014/main" id="{364DD0A1-D903-4B89-BE6D-4012C12E892F}"/>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467C92-7008-44E2-82D1-16D63B9FAB68}"/>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273707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10C69-0194-4EE1-B1CF-3D50EC707F2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6DA39-1570-4EE9-9162-B328A68C490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E8917-D7AD-431F-B480-03D305126CB9}"/>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5" name="Footer Placeholder 4">
            <a:extLst>
              <a:ext uri="{FF2B5EF4-FFF2-40B4-BE49-F238E27FC236}">
                <a16:creationId xmlns:a16="http://schemas.microsoft.com/office/drawing/2014/main" id="{BDFACA67-DD85-43AB-8632-D2AD6806A6CD}"/>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46790C-A4E2-486A-8AF4-EAAE69E048B4}"/>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153932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6205-4609-4970-BCF0-C55BF67A89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B43546-3D0C-407F-899F-FA9F84DA22F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A4493-4AFF-4D90-85B3-FD936967224B}"/>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5" name="Footer Placeholder 4">
            <a:extLst>
              <a:ext uri="{FF2B5EF4-FFF2-40B4-BE49-F238E27FC236}">
                <a16:creationId xmlns:a16="http://schemas.microsoft.com/office/drawing/2014/main" id="{FFC4972E-7CE6-4A51-BE42-4674E75D34A0}"/>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F97687-AA5B-4746-B939-D5BF301E32F0}"/>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394185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81C1-AAD2-4EF6-99D2-E8EB8A92B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AFD6A-B47A-40D9-94BD-C3ACA2D10DA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499F7-CC19-4CC0-89CE-F6ECBE25E0F5}"/>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5" name="Footer Placeholder 4">
            <a:extLst>
              <a:ext uri="{FF2B5EF4-FFF2-40B4-BE49-F238E27FC236}">
                <a16:creationId xmlns:a16="http://schemas.microsoft.com/office/drawing/2014/main" id="{345FA5B5-EDF7-451A-8B07-A845E448FFC3}"/>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B106A-EEDA-48A0-B9AD-2CF4F5391FAC}"/>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192556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0D97-0F73-49FC-A9EC-D509E48D22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CE1654-449F-4E4B-9830-8E3C139D736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AC960-FB17-40BC-B54E-0668C29D4D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FDD2DC-C3E3-424C-AD7C-6D6A88AB6762}"/>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6" name="Footer Placeholder 5">
            <a:extLst>
              <a:ext uri="{FF2B5EF4-FFF2-40B4-BE49-F238E27FC236}">
                <a16:creationId xmlns:a16="http://schemas.microsoft.com/office/drawing/2014/main" id="{5D2D505C-2649-4A0E-923D-35F417CA5536}"/>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6202B7-DDB2-433C-B757-C281878CF178}"/>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336167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F571-CAE8-499E-81A4-E01718642AC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A535E4-9999-4D01-B3D9-26CED1533C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27154-A67B-468A-8EB0-A68F8E1BAE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935C7-1F2E-474A-85CF-6C70292C45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557E7-F46F-46B9-9E56-1625B671807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96E3B-7604-47D8-9BB1-EB7B3EB063FC}"/>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8" name="Footer Placeholder 7">
            <a:extLst>
              <a:ext uri="{FF2B5EF4-FFF2-40B4-BE49-F238E27FC236}">
                <a16:creationId xmlns:a16="http://schemas.microsoft.com/office/drawing/2014/main" id="{829066B6-4975-45C1-98DA-2A28336B7FD4}"/>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B379B36-E225-4FC0-A3A4-E2CD1EDEAA76}"/>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260636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4E1D-2CAC-4304-B164-FAC3390114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B584AB-F7F3-487C-9A34-03740F049D54}"/>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4" name="Footer Placeholder 3">
            <a:extLst>
              <a:ext uri="{FF2B5EF4-FFF2-40B4-BE49-F238E27FC236}">
                <a16:creationId xmlns:a16="http://schemas.microsoft.com/office/drawing/2014/main" id="{0F2A8C40-D0F1-47D8-9F1E-A035843E6281}"/>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30F6534-279A-45E5-8E2A-E14BB052603C}"/>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161675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BBE87-60E1-416C-A358-773721E984A6}"/>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3" name="Footer Placeholder 2">
            <a:extLst>
              <a:ext uri="{FF2B5EF4-FFF2-40B4-BE49-F238E27FC236}">
                <a16:creationId xmlns:a16="http://schemas.microsoft.com/office/drawing/2014/main" id="{61F318BD-CA25-4AD3-9E24-F15B415D29C8}"/>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4861C51-5CED-40B1-A464-0EBEE89289CD}"/>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178485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236C-09D4-45A0-AA40-11704D530E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055AAA-6E41-4488-B263-3A19CAC66A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B3B627-A3C5-440D-9E61-F970E41CB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0BD09-3103-49AF-A9A1-E2F20163C8B7}"/>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6" name="Footer Placeholder 5">
            <a:extLst>
              <a:ext uri="{FF2B5EF4-FFF2-40B4-BE49-F238E27FC236}">
                <a16:creationId xmlns:a16="http://schemas.microsoft.com/office/drawing/2014/main" id="{80CEEF4C-BB64-473D-8846-6F7A931FB081}"/>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B0CA8C-273F-4FA0-85BD-F2C7FC4658BC}"/>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102002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2849-60E6-4B63-9518-6CA556EE35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5F429B-4B6E-4A26-B2FE-0545F9815A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60397F-614A-476A-8B78-DD89F353D4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4E9A4-E8C6-4BF5-9A3D-8F43FB3ABFAD}"/>
              </a:ext>
            </a:extLst>
          </p:cNvPr>
          <p:cNvSpPr>
            <a:spLocks noGrp="1"/>
          </p:cNvSpPr>
          <p:nvPr>
            <p:ph type="dt" sz="half" idx="10"/>
          </p:nvPr>
        </p:nvSpPr>
        <p:spPr>
          <a:xfrm>
            <a:off x="838200" y="6356350"/>
            <a:ext cx="2743200" cy="365125"/>
          </a:xfrm>
          <a:prstGeom prst="rect">
            <a:avLst/>
          </a:prstGeom>
        </p:spPr>
        <p:txBody>
          <a:bodyPr/>
          <a:lstStyle/>
          <a:p>
            <a:fld id="{D30E6DDB-5DE1-451B-B3D7-043A221134DB}" type="datetimeFigureOut">
              <a:rPr lang="en-US" smtClean="0"/>
              <a:t>6/8/2026</a:t>
            </a:fld>
            <a:endParaRPr lang="en-US"/>
          </a:p>
        </p:txBody>
      </p:sp>
      <p:sp>
        <p:nvSpPr>
          <p:cNvPr id="6" name="Footer Placeholder 5">
            <a:extLst>
              <a:ext uri="{FF2B5EF4-FFF2-40B4-BE49-F238E27FC236}">
                <a16:creationId xmlns:a16="http://schemas.microsoft.com/office/drawing/2014/main" id="{81F11F40-D03A-4809-B9D0-8FFBC7212A7F}"/>
              </a:ext>
            </a:extLst>
          </p:cNvPr>
          <p:cNvSpPr>
            <a:spLocks noGrp="1"/>
          </p:cNvSpPr>
          <p:nvPr>
            <p:ph type="ftr" sz="quarter" idx="11"/>
          </p:nvPr>
        </p:nvSpPr>
        <p:spPr>
          <a:xfrm>
            <a:off x="11049000" y="104775"/>
            <a:ext cx="9906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16DEA1-122D-46A4-A455-55AC714C8723}"/>
              </a:ext>
            </a:extLst>
          </p:cNvPr>
          <p:cNvSpPr>
            <a:spLocks noGrp="1"/>
          </p:cNvSpPr>
          <p:nvPr>
            <p:ph type="sldNum" sz="quarter" idx="12"/>
          </p:nvPr>
        </p:nvSpPr>
        <p:spPr>
          <a:xfrm>
            <a:off x="10922000" y="6356350"/>
            <a:ext cx="431800" cy="365125"/>
          </a:xfrm>
          <a:prstGeom prst="rect">
            <a:avLst/>
          </a:prstGeom>
        </p:spPr>
        <p:txBody>
          <a:bodyPr/>
          <a:lstStyle/>
          <a:p>
            <a:fld id="{2EF00DD3-B816-4050-9D6E-C9417E2DCB36}" type="slidenum">
              <a:rPr lang="en-US" smtClean="0"/>
              <a:t>‹#›</a:t>
            </a:fld>
            <a:endParaRPr lang="en-US"/>
          </a:p>
        </p:txBody>
      </p:sp>
    </p:spTree>
    <p:extLst>
      <p:ext uri="{BB962C8B-B14F-4D97-AF65-F5344CB8AC3E}">
        <p14:creationId xmlns:p14="http://schemas.microsoft.com/office/powerpoint/2010/main" val="86027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8C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C43C565-18C4-48D1-9BCE-7BCFAEA03AD8}"/>
              </a:ext>
            </a:extLst>
          </p:cNvPr>
          <p:cNvSpPr txBox="1"/>
          <p:nvPr userDrawn="1"/>
        </p:nvSpPr>
        <p:spPr>
          <a:xfrm>
            <a:off x="10890408" y="152866"/>
            <a:ext cx="1025794" cy="369332"/>
          </a:xfrm>
          <a:prstGeom prst="rect">
            <a:avLst/>
          </a:prstGeom>
          <a:noFill/>
        </p:spPr>
        <p:txBody>
          <a:bodyPr wrap="none" rtlCol="0">
            <a:spAutoFit/>
          </a:bodyPr>
          <a:lstStyle/>
          <a:p>
            <a:r>
              <a:rPr lang="en-US" dirty="0">
                <a:latin typeface="Franklin Gothic Medium Cond" panose="020B0606030402020204" pitchFamily="34" charset="0"/>
              </a:rPr>
              <a:t>Hunter Ng</a:t>
            </a:r>
          </a:p>
        </p:txBody>
      </p:sp>
      <p:sp>
        <p:nvSpPr>
          <p:cNvPr id="3" name="TextBox 2">
            <a:extLst>
              <a:ext uri="{FF2B5EF4-FFF2-40B4-BE49-F238E27FC236}">
                <a16:creationId xmlns:a16="http://schemas.microsoft.com/office/drawing/2014/main" id="{4C7CEB2E-79C5-43F8-8BB5-BF89288A9428}"/>
              </a:ext>
            </a:extLst>
          </p:cNvPr>
          <p:cNvSpPr txBox="1"/>
          <p:nvPr userDrawn="1"/>
        </p:nvSpPr>
        <p:spPr>
          <a:xfrm>
            <a:off x="254000" y="127000"/>
            <a:ext cx="3954929" cy="523220"/>
          </a:xfrm>
          <a:prstGeom prst="rect">
            <a:avLst/>
          </a:prstGeom>
          <a:noFill/>
        </p:spPr>
        <p:txBody>
          <a:bodyPr wrap="none" rtlCol="0">
            <a:spAutoFit/>
          </a:bodyPr>
          <a:lstStyle/>
          <a:p>
            <a:r>
              <a:rPr lang="en-US" sz="2800" dirty="0">
                <a:latin typeface="Franklin Gothic Medium Cond" panose="020B0606030402020204" pitchFamily="34" charset="0"/>
              </a:rPr>
              <a:t>ESCROWS IN THE DARK WEB</a:t>
            </a:r>
          </a:p>
        </p:txBody>
      </p:sp>
    </p:spTree>
    <p:extLst>
      <p:ext uri="{BB962C8B-B14F-4D97-AF65-F5344CB8AC3E}">
        <p14:creationId xmlns:p14="http://schemas.microsoft.com/office/powerpoint/2010/main" val="144684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97A51F5-ACF9-89D4-427C-352B4B20344E}"/>
              </a:ext>
            </a:extLst>
          </p:cNvPr>
          <p:cNvPicPr>
            <a:picLocks noChangeAspect="1"/>
          </p:cNvPicPr>
          <p:nvPr/>
        </p:nvPicPr>
        <p:blipFill>
          <a:blip r:embed="rId2"/>
          <a:stretch>
            <a:fillRect/>
          </a:stretch>
        </p:blipFill>
        <p:spPr>
          <a:xfrm>
            <a:off x="-14703" y="757450"/>
            <a:ext cx="12206703" cy="7986300"/>
          </a:xfrm>
          <a:prstGeom prst="rect">
            <a:avLst/>
          </a:prstGeom>
        </p:spPr>
      </p:pic>
      <p:pic>
        <p:nvPicPr>
          <p:cNvPr id="2" name="Picture 1">
            <a:extLst>
              <a:ext uri="{FF2B5EF4-FFF2-40B4-BE49-F238E27FC236}">
                <a16:creationId xmlns:a16="http://schemas.microsoft.com/office/drawing/2014/main" id="{25C6DDE3-4A9B-EE9C-AF98-692A1E4DF7D8}"/>
              </a:ext>
            </a:extLst>
          </p:cNvPr>
          <p:cNvPicPr>
            <a:picLocks noChangeAspect="1"/>
          </p:cNvPicPr>
          <p:nvPr/>
        </p:nvPicPr>
        <p:blipFill>
          <a:blip r:embed="rId3">
            <a:extLst>
              <a:ext uri="{28A0092B-C50C-407E-A947-70E740481C1C}">
                <a14:useLocalDpi xmlns:a14="http://schemas.microsoft.com/office/drawing/2010/main" val="0"/>
              </a:ext>
            </a:extLst>
          </a:blip>
          <a:srcRect l="3909" t="8009" r="6364" b="6471"/>
          <a:stretch/>
        </p:blipFill>
        <p:spPr>
          <a:xfrm>
            <a:off x="9669643" y="5649580"/>
            <a:ext cx="2522357" cy="1386372"/>
          </a:xfrm>
          <a:prstGeom prst="rect">
            <a:avLst/>
          </a:prstGeom>
        </p:spPr>
      </p:pic>
    </p:spTree>
    <p:extLst>
      <p:ext uri="{BB962C8B-B14F-4D97-AF65-F5344CB8AC3E}">
        <p14:creationId xmlns:p14="http://schemas.microsoft.com/office/powerpoint/2010/main" val="358109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1AA9AAA-4B82-4E93-A5F2-3C35AAB07109}"/>
              </a:ext>
            </a:extLst>
          </p:cNvPr>
          <p:cNvSpPr/>
          <p:nvPr/>
        </p:nvSpPr>
        <p:spPr>
          <a:xfrm>
            <a:off x="4775200" y="667330"/>
            <a:ext cx="2049681"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ED2DCB1-5FFE-4F11-A7DF-BED75C4D7BFD}"/>
              </a:ext>
            </a:extLst>
          </p:cNvPr>
          <p:cNvSpPr/>
          <p:nvPr/>
        </p:nvSpPr>
        <p:spPr>
          <a:xfrm>
            <a:off x="3060583" y="2295432"/>
            <a:ext cx="5852696" cy="4190034"/>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2D5909-6831-42C6-968E-40CEEB46A9D9}"/>
              </a:ext>
            </a:extLst>
          </p:cNvPr>
          <p:cNvSpPr txBox="1"/>
          <p:nvPr/>
        </p:nvSpPr>
        <p:spPr>
          <a:xfrm>
            <a:off x="4267947" y="723555"/>
            <a:ext cx="3013136" cy="830997"/>
          </a:xfrm>
          <a:prstGeom prst="rect">
            <a:avLst/>
          </a:prstGeom>
          <a:noFill/>
        </p:spPr>
        <p:txBody>
          <a:bodyPr wrap="square" rtlCol="0">
            <a:spAutoFit/>
          </a:bodyPr>
          <a:lstStyle/>
          <a:p>
            <a:pPr algn="ctr"/>
            <a:r>
              <a:rPr lang="en-US" sz="2400" dirty="0">
                <a:solidFill>
                  <a:schemeClr val="tx1"/>
                </a:solidFill>
                <a:latin typeface="Futura Cyrillic Medium" panose="020B0602020204020303" pitchFamily="34" charset="0"/>
              </a:rPr>
              <a:t>WHY IS THIS IMPORTANT?</a:t>
            </a:r>
          </a:p>
        </p:txBody>
      </p:sp>
      <p:sp>
        <p:nvSpPr>
          <p:cNvPr id="6" name="TextBox 5">
            <a:extLst>
              <a:ext uri="{FF2B5EF4-FFF2-40B4-BE49-F238E27FC236}">
                <a16:creationId xmlns:a16="http://schemas.microsoft.com/office/drawing/2014/main" id="{DA82FF90-8EFC-4535-A872-5AE72519A7D2}"/>
              </a:ext>
            </a:extLst>
          </p:cNvPr>
          <p:cNvSpPr txBox="1"/>
          <p:nvPr/>
        </p:nvSpPr>
        <p:spPr>
          <a:xfrm>
            <a:off x="3327649" y="2481701"/>
            <a:ext cx="5536702" cy="3785652"/>
          </a:xfrm>
          <a:prstGeom prst="rect">
            <a:avLst/>
          </a:prstGeom>
          <a:noFill/>
        </p:spPr>
        <p:txBody>
          <a:bodyPr wrap="square" rtlCol="0">
            <a:spAutoFit/>
          </a:bodyPr>
          <a:lstStyle/>
          <a:p>
            <a:pPr marL="457200" indent="-457200">
              <a:buFont typeface="+mj-lt"/>
              <a:buAutoNum type="arabicPeriod"/>
            </a:pPr>
            <a:r>
              <a:rPr lang="en-US" sz="2400" dirty="0">
                <a:solidFill>
                  <a:schemeClr val="tx1"/>
                </a:solidFill>
                <a:latin typeface="Futura Cyrillic Medium" panose="020B0602020204020303" pitchFamily="34" charset="0"/>
              </a:rPr>
              <a:t>Characterizing how trustless trades take place on darknet</a:t>
            </a:r>
          </a:p>
          <a:p>
            <a:pPr marL="457200" indent="-457200">
              <a:buFont typeface="+mj-lt"/>
              <a:buAutoNum type="arabicPeriod"/>
            </a:pPr>
            <a:endParaRPr lang="en-US" sz="2400" dirty="0">
              <a:solidFill>
                <a:schemeClr val="tx1"/>
              </a:solidFill>
              <a:latin typeface="Futura Cyrillic Medium" panose="020B0602020204020303" pitchFamily="34" charset="0"/>
            </a:endParaRPr>
          </a:p>
          <a:p>
            <a:pPr marL="457200" indent="-457200">
              <a:buFont typeface="+mj-lt"/>
              <a:buAutoNum type="arabicPeriod"/>
            </a:pPr>
            <a:r>
              <a:rPr lang="en-US" sz="2400" dirty="0">
                <a:solidFill>
                  <a:schemeClr val="tx1"/>
                </a:solidFill>
                <a:latin typeface="Futura Cyrillic Medium" panose="020B0602020204020303" pitchFamily="34" charset="0"/>
              </a:rPr>
              <a:t>Characterizing m</a:t>
            </a:r>
            <a:r>
              <a:rPr lang="en-US" sz="2400" dirty="0">
                <a:latin typeface="Futura Cyrillic Medium" panose="020B0602020204020303" pitchFamily="34" charset="0"/>
              </a:rPr>
              <a:t>arket design equilibrium of darknet</a:t>
            </a:r>
          </a:p>
          <a:p>
            <a:pPr marL="457200" indent="-457200">
              <a:buFont typeface="+mj-lt"/>
              <a:buAutoNum type="arabicPeriod"/>
            </a:pPr>
            <a:endParaRPr lang="en-US" sz="2400" dirty="0">
              <a:latin typeface="Futura Cyrillic Medium" panose="020B0602020204020303" pitchFamily="34" charset="0"/>
            </a:endParaRPr>
          </a:p>
          <a:p>
            <a:pPr marL="457200" indent="-457200">
              <a:buFont typeface="+mj-lt"/>
              <a:buAutoNum type="arabicPeriod"/>
            </a:pPr>
            <a:r>
              <a:rPr lang="en-US" sz="2400" dirty="0">
                <a:latin typeface="Futura Cyrillic Medium" panose="020B0602020204020303" pitchFamily="34" charset="0"/>
              </a:rPr>
              <a:t>Optimal escrows are good-specific</a:t>
            </a:r>
          </a:p>
          <a:p>
            <a:pPr marL="457200" indent="-457200">
              <a:buFont typeface="+mj-lt"/>
              <a:buAutoNum type="arabicPeriod"/>
            </a:pPr>
            <a:endParaRPr lang="en-US" sz="2400" dirty="0">
              <a:latin typeface="Futura Cyrillic Medium" panose="020B0602020204020303" pitchFamily="34" charset="0"/>
            </a:endParaRPr>
          </a:p>
          <a:p>
            <a:pPr marL="457200" indent="-457200">
              <a:buFont typeface="+mj-lt"/>
              <a:buAutoNum type="arabicPeriod"/>
            </a:pPr>
            <a:r>
              <a:rPr lang="en-US" sz="2400" dirty="0">
                <a:solidFill>
                  <a:schemeClr val="tx1"/>
                </a:solidFill>
                <a:latin typeface="Futura Cyrillic Medium" panose="020B0602020204020303" pitchFamily="34" charset="0"/>
              </a:rPr>
              <a:t>Help our understanding in settings with weak governance</a:t>
            </a:r>
          </a:p>
        </p:txBody>
      </p:sp>
      <p:sp>
        <p:nvSpPr>
          <p:cNvPr id="7" name="Freeform: Shape 6">
            <a:extLst>
              <a:ext uri="{FF2B5EF4-FFF2-40B4-BE49-F238E27FC236}">
                <a16:creationId xmlns:a16="http://schemas.microsoft.com/office/drawing/2014/main" id="{3473403A-588C-4420-BACD-5FDA9F64A959}"/>
              </a:ext>
            </a:extLst>
          </p:cNvPr>
          <p:cNvSpPr/>
          <p:nvPr/>
        </p:nvSpPr>
        <p:spPr>
          <a:xfrm>
            <a:off x="2074333" y="1244600"/>
            <a:ext cx="2556934" cy="1432452"/>
          </a:xfrm>
          <a:custGeom>
            <a:avLst/>
            <a:gdLst>
              <a:gd name="connsiteX0" fmla="*/ 2556934 w 2556934"/>
              <a:gd name="connsiteY0" fmla="*/ 101600 h 1432452"/>
              <a:gd name="connsiteX1" fmla="*/ 2514600 w 2556934"/>
              <a:gd name="connsiteY1" fmla="*/ 76200 h 1432452"/>
              <a:gd name="connsiteX2" fmla="*/ 1515534 w 2556934"/>
              <a:gd name="connsiteY2" fmla="*/ 0 h 1432452"/>
              <a:gd name="connsiteX3" fmla="*/ 846667 w 2556934"/>
              <a:gd name="connsiteY3" fmla="*/ 177800 h 1432452"/>
              <a:gd name="connsiteX4" fmla="*/ 84667 w 2556934"/>
              <a:gd name="connsiteY4" fmla="*/ 889000 h 1432452"/>
              <a:gd name="connsiteX5" fmla="*/ 0 w 2556934"/>
              <a:gd name="connsiteY5" fmla="*/ 1117600 h 1432452"/>
              <a:gd name="connsiteX6" fmla="*/ 67734 w 2556934"/>
              <a:gd name="connsiteY6" fmla="*/ 1270000 h 1432452"/>
              <a:gd name="connsiteX7" fmla="*/ 143934 w 2556934"/>
              <a:gd name="connsiteY7" fmla="*/ 1286933 h 1432452"/>
              <a:gd name="connsiteX8" fmla="*/ 220134 w 2556934"/>
              <a:gd name="connsiteY8" fmla="*/ 1329267 h 1432452"/>
              <a:gd name="connsiteX9" fmla="*/ 397934 w 2556934"/>
              <a:gd name="connsiteY9" fmla="*/ 1371600 h 1432452"/>
              <a:gd name="connsiteX10" fmla="*/ 711200 w 2556934"/>
              <a:gd name="connsiteY10" fmla="*/ 1337733 h 1432452"/>
              <a:gd name="connsiteX11" fmla="*/ 770467 w 2556934"/>
              <a:gd name="connsiteY11" fmla="*/ 1320800 h 1432452"/>
              <a:gd name="connsiteX12" fmla="*/ 626534 w 2556934"/>
              <a:gd name="connsiteY12" fmla="*/ 1219200 h 1432452"/>
              <a:gd name="connsiteX13" fmla="*/ 592667 w 2556934"/>
              <a:gd name="connsiteY13" fmla="*/ 1202267 h 1432452"/>
              <a:gd name="connsiteX14" fmla="*/ 711200 w 2556934"/>
              <a:gd name="connsiteY14" fmla="*/ 1286933 h 1432452"/>
              <a:gd name="connsiteX15" fmla="*/ 762000 w 2556934"/>
              <a:gd name="connsiteY15" fmla="*/ 1320800 h 1432452"/>
              <a:gd name="connsiteX16" fmla="*/ 685800 w 2556934"/>
              <a:gd name="connsiteY16" fmla="*/ 1430867 h 1432452"/>
              <a:gd name="connsiteX17" fmla="*/ 702734 w 2556934"/>
              <a:gd name="connsiteY17" fmla="*/ 1422400 h 1432452"/>
              <a:gd name="connsiteX18" fmla="*/ 838200 w 2556934"/>
              <a:gd name="connsiteY18" fmla="*/ 1312333 h 1432452"/>
              <a:gd name="connsiteX19" fmla="*/ 778934 w 2556934"/>
              <a:gd name="connsiteY19" fmla="*/ 1312333 h 14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6934" h="1432452">
                <a:moveTo>
                  <a:pt x="2556934" y="101600"/>
                </a:moveTo>
                <a:cubicBezTo>
                  <a:pt x="2542823" y="93133"/>
                  <a:pt x="2530672" y="79736"/>
                  <a:pt x="2514600" y="76200"/>
                </a:cubicBezTo>
                <a:cubicBezTo>
                  <a:pt x="2050234" y="-25960"/>
                  <a:pt x="2071707" y="7619"/>
                  <a:pt x="1515534" y="0"/>
                </a:cubicBezTo>
                <a:cubicBezTo>
                  <a:pt x="1292578" y="59267"/>
                  <a:pt x="1056481" y="81885"/>
                  <a:pt x="846667" y="177800"/>
                </a:cubicBezTo>
                <a:cubicBezTo>
                  <a:pt x="476028" y="347235"/>
                  <a:pt x="275756" y="555819"/>
                  <a:pt x="84667" y="889000"/>
                </a:cubicBezTo>
                <a:cubicBezTo>
                  <a:pt x="44240" y="959488"/>
                  <a:pt x="28222" y="1041400"/>
                  <a:pt x="0" y="1117600"/>
                </a:cubicBezTo>
                <a:cubicBezTo>
                  <a:pt x="22578" y="1168400"/>
                  <a:pt x="31730" y="1227643"/>
                  <a:pt x="67734" y="1270000"/>
                </a:cubicBezTo>
                <a:cubicBezTo>
                  <a:pt x="84586" y="1289825"/>
                  <a:pt x="119684" y="1277502"/>
                  <a:pt x="143934" y="1286933"/>
                </a:cubicBezTo>
                <a:cubicBezTo>
                  <a:pt x="171015" y="1297465"/>
                  <a:pt x="193637" y="1317343"/>
                  <a:pt x="220134" y="1329267"/>
                </a:cubicBezTo>
                <a:cubicBezTo>
                  <a:pt x="310362" y="1369870"/>
                  <a:pt x="305780" y="1362384"/>
                  <a:pt x="397934" y="1371600"/>
                </a:cubicBezTo>
                <a:cubicBezTo>
                  <a:pt x="502356" y="1360311"/>
                  <a:pt x="607133" y="1351924"/>
                  <a:pt x="711200" y="1337733"/>
                </a:cubicBezTo>
                <a:cubicBezTo>
                  <a:pt x="731558" y="1334957"/>
                  <a:pt x="772511" y="1341244"/>
                  <a:pt x="770467" y="1320800"/>
                </a:cubicBezTo>
                <a:cubicBezTo>
                  <a:pt x="765317" y="1269300"/>
                  <a:pt x="660321" y="1234794"/>
                  <a:pt x="626534" y="1219200"/>
                </a:cubicBezTo>
                <a:cubicBezTo>
                  <a:pt x="615074" y="1213911"/>
                  <a:pt x="585094" y="1192170"/>
                  <a:pt x="592667" y="1202267"/>
                </a:cubicBezTo>
                <a:cubicBezTo>
                  <a:pt x="624172" y="1244274"/>
                  <a:pt x="668726" y="1260795"/>
                  <a:pt x="711200" y="1286933"/>
                </a:cubicBezTo>
                <a:cubicBezTo>
                  <a:pt x="728532" y="1297599"/>
                  <a:pt x="745067" y="1309511"/>
                  <a:pt x="762000" y="1320800"/>
                </a:cubicBezTo>
                <a:cubicBezTo>
                  <a:pt x="736600" y="1357489"/>
                  <a:pt x="708284" y="1392322"/>
                  <a:pt x="685800" y="1430867"/>
                </a:cubicBezTo>
                <a:cubicBezTo>
                  <a:pt x="682620" y="1436318"/>
                  <a:pt x="697752" y="1426275"/>
                  <a:pt x="702734" y="1422400"/>
                </a:cubicBezTo>
                <a:cubicBezTo>
                  <a:pt x="748660" y="1386680"/>
                  <a:pt x="896381" y="1312333"/>
                  <a:pt x="838200" y="1312333"/>
                </a:cubicBezTo>
                <a:lnTo>
                  <a:pt x="778934" y="131233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B6C5F0F-9BF8-4DC1-8FCF-01BE4AD768DB}"/>
              </a:ext>
            </a:extLst>
          </p:cNvPr>
          <p:cNvSpPr/>
          <p:nvPr/>
        </p:nvSpPr>
        <p:spPr>
          <a:xfrm>
            <a:off x="4597400" y="1322454"/>
            <a:ext cx="2540000"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124C891-AFF3-491F-A1B5-853646EA1177}"/>
              </a:ext>
            </a:extLst>
          </p:cNvPr>
          <p:cNvSpPr/>
          <p:nvPr/>
        </p:nvSpPr>
        <p:spPr>
          <a:xfrm>
            <a:off x="2629383" y="3055322"/>
            <a:ext cx="1872536" cy="944998"/>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FB95550-8F56-46B3-A89E-20F11D5A314B}"/>
              </a:ext>
            </a:extLst>
          </p:cNvPr>
          <p:cNvSpPr/>
          <p:nvPr/>
        </p:nvSpPr>
        <p:spPr>
          <a:xfrm>
            <a:off x="7774686" y="3088537"/>
            <a:ext cx="1872536" cy="944998"/>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A7A710-21CE-4724-BD1C-B81192D35E10}"/>
              </a:ext>
            </a:extLst>
          </p:cNvPr>
          <p:cNvSpPr txBox="1"/>
          <p:nvPr/>
        </p:nvSpPr>
        <p:spPr>
          <a:xfrm>
            <a:off x="7889688" y="3296990"/>
            <a:ext cx="1642533" cy="461665"/>
          </a:xfrm>
          <a:prstGeom prst="rect">
            <a:avLst/>
          </a:prstGeom>
          <a:noFill/>
        </p:spPr>
        <p:txBody>
          <a:bodyPr wrap="square" rtlCol="0">
            <a:spAutoFit/>
          </a:bodyPr>
          <a:lstStyle/>
          <a:p>
            <a:r>
              <a:rPr lang="en-US" sz="2400" dirty="0">
                <a:latin typeface="Futura Cyrillic Medium" panose="020B0602020204020303" pitchFamily="34" charset="0"/>
              </a:rPr>
              <a:t>ARCHIVAL</a:t>
            </a:r>
          </a:p>
        </p:txBody>
      </p:sp>
      <p:sp>
        <p:nvSpPr>
          <p:cNvPr id="10" name="TextBox 9">
            <a:extLst>
              <a:ext uri="{FF2B5EF4-FFF2-40B4-BE49-F238E27FC236}">
                <a16:creationId xmlns:a16="http://schemas.microsoft.com/office/drawing/2014/main" id="{44B10716-AC49-4200-B0A0-BB1F5CD2F541}"/>
              </a:ext>
            </a:extLst>
          </p:cNvPr>
          <p:cNvSpPr txBox="1"/>
          <p:nvPr/>
        </p:nvSpPr>
        <p:spPr>
          <a:xfrm>
            <a:off x="2948722" y="3296989"/>
            <a:ext cx="1233859" cy="461665"/>
          </a:xfrm>
          <a:prstGeom prst="rect">
            <a:avLst/>
          </a:prstGeom>
          <a:noFill/>
        </p:spPr>
        <p:txBody>
          <a:bodyPr wrap="square" rtlCol="0">
            <a:spAutoFit/>
          </a:bodyPr>
          <a:lstStyle/>
          <a:p>
            <a:r>
              <a:rPr lang="en-US" sz="2400" dirty="0">
                <a:latin typeface="Futura Cyrillic Medium" panose="020B0602020204020303" pitchFamily="34" charset="0"/>
              </a:rPr>
              <a:t>MODEL</a:t>
            </a:r>
          </a:p>
        </p:txBody>
      </p:sp>
      <p:sp>
        <p:nvSpPr>
          <p:cNvPr id="12" name="TextBox 11">
            <a:extLst>
              <a:ext uri="{FF2B5EF4-FFF2-40B4-BE49-F238E27FC236}">
                <a16:creationId xmlns:a16="http://schemas.microsoft.com/office/drawing/2014/main" id="{D70192F9-51EF-4F1A-8612-86A29267B8D7}"/>
              </a:ext>
            </a:extLst>
          </p:cNvPr>
          <p:cNvSpPr txBox="1"/>
          <p:nvPr/>
        </p:nvSpPr>
        <p:spPr>
          <a:xfrm>
            <a:off x="4733116" y="1579222"/>
            <a:ext cx="2293968" cy="461665"/>
          </a:xfrm>
          <a:prstGeom prst="rect">
            <a:avLst/>
          </a:prstGeom>
          <a:noFill/>
        </p:spPr>
        <p:txBody>
          <a:bodyPr wrap="square" rtlCol="0">
            <a:spAutoFit/>
          </a:bodyPr>
          <a:lstStyle/>
          <a:p>
            <a:pPr algn="ctr"/>
            <a:r>
              <a:rPr lang="en-US" sz="2400" dirty="0">
                <a:latin typeface="Futura Cyrillic Medium" panose="020B0602020204020303" pitchFamily="34" charset="0"/>
              </a:rPr>
              <a:t>HOW?</a:t>
            </a:r>
            <a:endParaRPr lang="en-US" sz="2400" dirty="0">
              <a:solidFill>
                <a:schemeClr val="tx1"/>
              </a:solidFill>
              <a:latin typeface="Futura Cyrillic Medium" panose="020B0602020204020303" pitchFamily="34" charset="0"/>
            </a:endParaRPr>
          </a:p>
        </p:txBody>
      </p:sp>
      <p:sp>
        <p:nvSpPr>
          <p:cNvPr id="16" name="Freeform: Shape 15">
            <a:extLst>
              <a:ext uri="{FF2B5EF4-FFF2-40B4-BE49-F238E27FC236}">
                <a16:creationId xmlns:a16="http://schemas.microsoft.com/office/drawing/2014/main" id="{F6EA59D5-5F1E-42E0-AF2C-C5509E8F32E8}"/>
              </a:ext>
            </a:extLst>
          </p:cNvPr>
          <p:cNvSpPr/>
          <p:nvPr/>
        </p:nvSpPr>
        <p:spPr>
          <a:xfrm>
            <a:off x="3350702" y="1825541"/>
            <a:ext cx="1068898" cy="858392"/>
          </a:xfrm>
          <a:custGeom>
            <a:avLst/>
            <a:gdLst>
              <a:gd name="connsiteX0" fmla="*/ 1068898 w 1068898"/>
              <a:gd name="connsiteY0" fmla="*/ 11726 h 858392"/>
              <a:gd name="connsiteX1" fmla="*/ 848765 w 1068898"/>
              <a:gd name="connsiteY1" fmla="*/ 54059 h 858392"/>
              <a:gd name="connsiteX2" fmla="*/ 349231 w 1068898"/>
              <a:gd name="connsiteY2" fmla="*/ 392726 h 858392"/>
              <a:gd name="connsiteX3" fmla="*/ 230698 w 1068898"/>
              <a:gd name="connsiteY3" fmla="*/ 604392 h 858392"/>
              <a:gd name="connsiteX4" fmla="*/ 129098 w 1068898"/>
              <a:gd name="connsiteY4" fmla="*/ 858392 h 858392"/>
              <a:gd name="connsiteX5" fmla="*/ 44431 w 1068898"/>
              <a:gd name="connsiteY5" fmla="*/ 765259 h 858392"/>
              <a:gd name="connsiteX6" fmla="*/ 2098 w 1068898"/>
              <a:gd name="connsiteY6" fmla="*/ 748326 h 858392"/>
              <a:gd name="connsiteX7" fmla="*/ 222231 w 1068898"/>
              <a:gd name="connsiteY7" fmla="*/ 858392 h 858392"/>
              <a:gd name="connsiteX8" fmla="*/ 298431 w 1068898"/>
              <a:gd name="connsiteY8" fmla="*/ 841459 h 858392"/>
              <a:gd name="connsiteX9" fmla="*/ 433898 w 1068898"/>
              <a:gd name="connsiteY9" fmla="*/ 816059 h 858392"/>
              <a:gd name="connsiteX10" fmla="*/ 501631 w 1068898"/>
              <a:gd name="connsiteY10" fmla="*/ 799126 h 85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898" h="858392">
                <a:moveTo>
                  <a:pt x="1068898" y="11726"/>
                </a:moveTo>
                <a:cubicBezTo>
                  <a:pt x="978086" y="-6437"/>
                  <a:pt x="989167" y="-10942"/>
                  <a:pt x="848765" y="54059"/>
                </a:cubicBezTo>
                <a:cubicBezTo>
                  <a:pt x="605789" y="166548"/>
                  <a:pt x="549254" y="231169"/>
                  <a:pt x="349231" y="392726"/>
                </a:cubicBezTo>
                <a:cubicBezTo>
                  <a:pt x="309720" y="463281"/>
                  <a:pt x="266862" y="532064"/>
                  <a:pt x="230698" y="604392"/>
                </a:cubicBezTo>
                <a:cubicBezTo>
                  <a:pt x="172867" y="720054"/>
                  <a:pt x="162882" y="757040"/>
                  <a:pt x="129098" y="858392"/>
                </a:cubicBezTo>
                <a:cubicBezTo>
                  <a:pt x="100876" y="827348"/>
                  <a:pt x="76136" y="792737"/>
                  <a:pt x="44431" y="765259"/>
                </a:cubicBezTo>
                <a:cubicBezTo>
                  <a:pt x="32946" y="755305"/>
                  <a:pt x="-9899" y="738995"/>
                  <a:pt x="2098" y="748326"/>
                </a:cubicBezTo>
                <a:cubicBezTo>
                  <a:pt x="105561" y="828798"/>
                  <a:pt x="110346" y="821098"/>
                  <a:pt x="222231" y="858392"/>
                </a:cubicBezTo>
                <a:cubicBezTo>
                  <a:pt x="247631" y="852748"/>
                  <a:pt x="272917" y="846562"/>
                  <a:pt x="298431" y="841459"/>
                </a:cubicBezTo>
                <a:cubicBezTo>
                  <a:pt x="343481" y="832449"/>
                  <a:pt x="389004" y="825818"/>
                  <a:pt x="433898" y="816059"/>
                </a:cubicBezTo>
                <a:cubicBezTo>
                  <a:pt x="515357" y="798351"/>
                  <a:pt x="469943" y="799126"/>
                  <a:pt x="501631" y="7991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E3459C7-478C-4920-8556-3900AB87BB4E}"/>
              </a:ext>
            </a:extLst>
          </p:cNvPr>
          <p:cNvSpPr/>
          <p:nvPr/>
        </p:nvSpPr>
        <p:spPr>
          <a:xfrm>
            <a:off x="7272867" y="1920346"/>
            <a:ext cx="1989666" cy="865187"/>
          </a:xfrm>
          <a:custGeom>
            <a:avLst/>
            <a:gdLst>
              <a:gd name="connsiteX0" fmla="*/ 0 w 1989666"/>
              <a:gd name="connsiteY0" fmla="*/ 18521 h 865187"/>
              <a:gd name="connsiteX1" fmla="*/ 457200 w 1989666"/>
              <a:gd name="connsiteY1" fmla="*/ 86254 h 865187"/>
              <a:gd name="connsiteX2" fmla="*/ 1371600 w 1989666"/>
              <a:gd name="connsiteY2" fmla="*/ 433387 h 865187"/>
              <a:gd name="connsiteX3" fmla="*/ 1608666 w 1989666"/>
              <a:gd name="connsiteY3" fmla="*/ 729721 h 865187"/>
              <a:gd name="connsiteX4" fmla="*/ 1600200 w 1989666"/>
              <a:gd name="connsiteY4" fmla="*/ 865187 h 865187"/>
              <a:gd name="connsiteX5" fmla="*/ 1447800 w 1989666"/>
              <a:gd name="connsiteY5" fmla="*/ 755121 h 865187"/>
              <a:gd name="connsiteX6" fmla="*/ 1295400 w 1989666"/>
              <a:gd name="connsiteY6" fmla="*/ 670454 h 865187"/>
              <a:gd name="connsiteX7" fmla="*/ 1532466 w 1989666"/>
              <a:gd name="connsiteY7" fmla="*/ 772054 h 865187"/>
              <a:gd name="connsiteX8" fmla="*/ 1752600 w 1989666"/>
              <a:gd name="connsiteY8" fmla="*/ 822854 h 865187"/>
              <a:gd name="connsiteX9" fmla="*/ 1862666 w 1989666"/>
              <a:gd name="connsiteY9" fmla="*/ 797454 h 865187"/>
              <a:gd name="connsiteX10" fmla="*/ 1981200 w 1989666"/>
              <a:gd name="connsiteY10" fmla="*/ 585787 h 865187"/>
              <a:gd name="connsiteX11" fmla="*/ 1989666 w 1989666"/>
              <a:gd name="connsiteY11" fmla="*/ 577321 h 8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9666" h="865187">
                <a:moveTo>
                  <a:pt x="0" y="18521"/>
                </a:moveTo>
                <a:cubicBezTo>
                  <a:pt x="172850" y="-16051"/>
                  <a:pt x="100039" y="-6918"/>
                  <a:pt x="457200" y="86254"/>
                </a:cubicBezTo>
                <a:cubicBezTo>
                  <a:pt x="959069" y="217176"/>
                  <a:pt x="961785" y="238237"/>
                  <a:pt x="1371600" y="433387"/>
                </a:cubicBezTo>
                <a:cubicBezTo>
                  <a:pt x="1468826" y="526386"/>
                  <a:pt x="1589190" y="588523"/>
                  <a:pt x="1608666" y="729721"/>
                </a:cubicBezTo>
                <a:cubicBezTo>
                  <a:pt x="1614848" y="774540"/>
                  <a:pt x="1603022" y="820032"/>
                  <a:pt x="1600200" y="865187"/>
                </a:cubicBezTo>
                <a:cubicBezTo>
                  <a:pt x="1549400" y="828498"/>
                  <a:pt x="1500606" y="788858"/>
                  <a:pt x="1447800" y="755121"/>
                </a:cubicBezTo>
                <a:cubicBezTo>
                  <a:pt x="1398828" y="723834"/>
                  <a:pt x="1238415" y="659057"/>
                  <a:pt x="1295400" y="670454"/>
                </a:cubicBezTo>
                <a:cubicBezTo>
                  <a:pt x="1379704" y="687315"/>
                  <a:pt x="1450904" y="744867"/>
                  <a:pt x="1532466" y="772054"/>
                </a:cubicBezTo>
                <a:cubicBezTo>
                  <a:pt x="1603908" y="795868"/>
                  <a:pt x="1679222" y="805921"/>
                  <a:pt x="1752600" y="822854"/>
                </a:cubicBezTo>
                <a:cubicBezTo>
                  <a:pt x="1789289" y="814387"/>
                  <a:pt x="1836530" y="824558"/>
                  <a:pt x="1862666" y="797454"/>
                </a:cubicBezTo>
                <a:cubicBezTo>
                  <a:pt x="1918798" y="739243"/>
                  <a:pt x="1924019" y="642968"/>
                  <a:pt x="1981200" y="585787"/>
                </a:cubicBezTo>
                <a:lnTo>
                  <a:pt x="1989666" y="57732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54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271C8B7-AFE6-4264-A7FE-1DBAAFB967E5}"/>
              </a:ext>
            </a:extLst>
          </p:cNvPr>
          <p:cNvSpPr/>
          <p:nvPr/>
        </p:nvSpPr>
        <p:spPr>
          <a:xfrm>
            <a:off x="273315" y="1330921"/>
            <a:ext cx="2540000" cy="14965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8F2E17B-0736-406F-AAD5-5C6CC710E2F8}"/>
              </a:ext>
            </a:extLst>
          </p:cNvPr>
          <p:cNvSpPr/>
          <p:nvPr/>
        </p:nvSpPr>
        <p:spPr>
          <a:xfrm>
            <a:off x="273315" y="3221385"/>
            <a:ext cx="2540000" cy="1618279"/>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96878A3-6219-4DAA-AF76-9D280DAEE9BB}"/>
              </a:ext>
            </a:extLst>
          </p:cNvPr>
          <p:cNvSpPr txBox="1"/>
          <p:nvPr/>
        </p:nvSpPr>
        <p:spPr>
          <a:xfrm>
            <a:off x="466522" y="1617532"/>
            <a:ext cx="2275827" cy="923330"/>
          </a:xfrm>
          <a:prstGeom prst="rect">
            <a:avLst/>
          </a:prstGeom>
          <a:noFill/>
        </p:spPr>
        <p:txBody>
          <a:bodyPr wrap="square" rtlCol="0">
            <a:spAutoFit/>
          </a:bodyPr>
          <a:lstStyle/>
          <a:p>
            <a:r>
              <a:rPr lang="en-US" dirty="0">
                <a:latin typeface="Futura Cyrillic Medium" panose="020B0602020204020303" pitchFamily="34" charset="0"/>
              </a:rPr>
              <a:t>TRUST DESIGN</a:t>
            </a:r>
          </a:p>
          <a:p>
            <a:r>
              <a:rPr lang="en-US" dirty="0">
                <a:latin typeface="Futura Cyrillic Medium" panose="020B0602020204020303" pitchFamily="34" charset="0"/>
              </a:rPr>
              <a:t>(TIMING / STRENGTH)</a:t>
            </a:r>
          </a:p>
        </p:txBody>
      </p:sp>
      <p:sp>
        <p:nvSpPr>
          <p:cNvPr id="21" name="Rectangle: Rounded Corners 20">
            <a:extLst>
              <a:ext uri="{FF2B5EF4-FFF2-40B4-BE49-F238E27FC236}">
                <a16:creationId xmlns:a16="http://schemas.microsoft.com/office/drawing/2014/main" id="{A82C72DA-1285-47AC-BF20-3AAE8C011FC5}"/>
              </a:ext>
            </a:extLst>
          </p:cNvPr>
          <p:cNvSpPr/>
          <p:nvPr/>
        </p:nvSpPr>
        <p:spPr>
          <a:xfrm>
            <a:off x="3372115" y="1330921"/>
            <a:ext cx="2540000" cy="14965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CE7FDE7-5ECA-49E2-966A-C0CDB09DC663}"/>
              </a:ext>
            </a:extLst>
          </p:cNvPr>
          <p:cNvSpPr/>
          <p:nvPr/>
        </p:nvSpPr>
        <p:spPr>
          <a:xfrm>
            <a:off x="3389616" y="3221385"/>
            <a:ext cx="2540000" cy="1618279"/>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0424DE-240D-4DE0-B732-4509A22DABEF}"/>
              </a:ext>
            </a:extLst>
          </p:cNvPr>
          <p:cNvSpPr txBox="1"/>
          <p:nvPr/>
        </p:nvSpPr>
        <p:spPr>
          <a:xfrm>
            <a:off x="543780" y="3609414"/>
            <a:ext cx="1956980" cy="830997"/>
          </a:xfrm>
          <a:prstGeom prst="rect">
            <a:avLst/>
          </a:prstGeom>
          <a:noFill/>
        </p:spPr>
        <p:txBody>
          <a:bodyPr wrap="square" rtlCol="0">
            <a:spAutoFit/>
          </a:bodyPr>
          <a:lstStyle/>
          <a:p>
            <a:r>
              <a:rPr lang="en-US" sz="2400" dirty="0">
                <a:latin typeface="Futura Cyrillic Medium" panose="020B0602020204020303" pitchFamily="34" charset="0"/>
              </a:rPr>
              <a:t>ESCROW / </a:t>
            </a:r>
          </a:p>
          <a:p>
            <a:r>
              <a:rPr lang="en-US" sz="2400" dirty="0">
                <a:latin typeface="Futura Cyrillic Medium" panose="020B0602020204020303" pitchFamily="34" charset="0"/>
              </a:rPr>
              <a:t>REPUTATION</a:t>
            </a:r>
          </a:p>
        </p:txBody>
      </p:sp>
      <p:sp>
        <p:nvSpPr>
          <p:cNvPr id="24" name="TextBox 23">
            <a:extLst>
              <a:ext uri="{FF2B5EF4-FFF2-40B4-BE49-F238E27FC236}">
                <a16:creationId xmlns:a16="http://schemas.microsoft.com/office/drawing/2014/main" id="{EB0A40CB-2470-42D7-A21A-BA417B8A4409}"/>
              </a:ext>
            </a:extLst>
          </p:cNvPr>
          <p:cNvSpPr txBox="1"/>
          <p:nvPr/>
        </p:nvSpPr>
        <p:spPr>
          <a:xfrm>
            <a:off x="3853021" y="3707357"/>
            <a:ext cx="1869999" cy="646331"/>
          </a:xfrm>
          <a:prstGeom prst="rect">
            <a:avLst/>
          </a:prstGeom>
          <a:noFill/>
        </p:spPr>
        <p:txBody>
          <a:bodyPr wrap="square" rtlCol="0">
            <a:spAutoFit/>
          </a:bodyPr>
          <a:lstStyle/>
          <a:p>
            <a:r>
              <a:rPr lang="en-US" dirty="0">
                <a:latin typeface="Futura Cyrillic Medium" panose="020B0602020204020303" pitchFamily="34" charset="0"/>
              </a:rPr>
              <a:t>CENTRALIZED VS DECENTRALIZED</a:t>
            </a:r>
          </a:p>
        </p:txBody>
      </p:sp>
      <p:sp>
        <p:nvSpPr>
          <p:cNvPr id="25" name="TextBox 24">
            <a:extLst>
              <a:ext uri="{FF2B5EF4-FFF2-40B4-BE49-F238E27FC236}">
                <a16:creationId xmlns:a16="http://schemas.microsoft.com/office/drawing/2014/main" id="{9F3456E5-B2C1-4FE1-8BF8-A84F011F49E5}"/>
              </a:ext>
            </a:extLst>
          </p:cNvPr>
          <p:cNvSpPr txBox="1"/>
          <p:nvPr/>
        </p:nvSpPr>
        <p:spPr>
          <a:xfrm>
            <a:off x="3952363" y="1756032"/>
            <a:ext cx="1671316" cy="646331"/>
          </a:xfrm>
          <a:prstGeom prst="rect">
            <a:avLst/>
          </a:prstGeom>
          <a:noFill/>
        </p:spPr>
        <p:txBody>
          <a:bodyPr wrap="square" rtlCol="0">
            <a:spAutoFit/>
          </a:bodyPr>
          <a:lstStyle/>
          <a:p>
            <a:r>
              <a:rPr lang="en-US" dirty="0">
                <a:latin typeface="Futura Cyrillic Medium" panose="020B0602020204020303" pitchFamily="34" charset="0"/>
              </a:rPr>
              <a:t>MARKETPLACE DESIGN</a:t>
            </a:r>
          </a:p>
        </p:txBody>
      </p:sp>
      <p:sp>
        <p:nvSpPr>
          <p:cNvPr id="2" name="Freeform: Shape 1">
            <a:extLst>
              <a:ext uri="{FF2B5EF4-FFF2-40B4-BE49-F238E27FC236}">
                <a16:creationId xmlns:a16="http://schemas.microsoft.com/office/drawing/2014/main" id="{8B5D93D5-11D3-479F-8FA3-22774EC678BB}"/>
              </a:ext>
            </a:extLst>
          </p:cNvPr>
          <p:cNvSpPr/>
          <p:nvPr/>
        </p:nvSpPr>
        <p:spPr>
          <a:xfrm>
            <a:off x="2897982" y="1995904"/>
            <a:ext cx="318500" cy="281629"/>
          </a:xfrm>
          <a:custGeom>
            <a:avLst/>
            <a:gdLst>
              <a:gd name="connsiteX0" fmla="*/ 0 w 318500"/>
              <a:gd name="connsiteY0" fmla="*/ 120763 h 281629"/>
              <a:gd name="connsiteX1" fmla="*/ 177800 w 318500"/>
              <a:gd name="connsiteY1" fmla="*/ 129229 h 281629"/>
              <a:gd name="connsiteX2" fmla="*/ 313266 w 318500"/>
              <a:gd name="connsiteY2" fmla="*/ 120763 h 281629"/>
              <a:gd name="connsiteX3" fmla="*/ 270933 w 318500"/>
              <a:gd name="connsiteY3" fmla="*/ 44563 h 281629"/>
              <a:gd name="connsiteX4" fmla="*/ 254000 w 318500"/>
              <a:gd name="connsiteY4" fmla="*/ 2229 h 281629"/>
              <a:gd name="connsiteX5" fmla="*/ 313266 w 318500"/>
              <a:gd name="connsiteY5" fmla="*/ 120763 h 281629"/>
              <a:gd name="connsiteX6" fmla="*/ 296333 w 318500"/>
              <a:gd name="connsiteY6" fmla="*/ 171563 h 281629"/>
              <a:gd name="connsiteX7" fmla="*/ 237066 w 318500"/>
              <a:gd name="connsiteY7" fmla="*/ 205429 h 281629"/>
              <a:gd name="connsiteX8" fmla="*/ 220133 w 318500"/>
              <a:gd name="connsiteY8" fmla="*/ 222363 h 281629"/>
              <a:gd name="connsiteX9" fmla="*/ 177800 w 318500"/>
              <a:gd name="connsiteY9" fmla="*/ 247763 h 281629"/>
              <a:gd name="connsiteX10" fmla="*/ 152400 w 318500"/>
              <a:gd name="connsiteY10" fmla="*/ 281629 h 2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500" h="281629">
                <a:moveTo>
                  <a:pt x="0" y="120763"/>
                </a:moveTo>
                <a:cubicBezTo>
                  <a:pt x="59267" y="123585"/>
                  <a:pt x="118466" y="129229"/>
                  <a:pt x="177800" y="129229"/>
                </a:cubicBezTo>
                <a:cubicBezTo>
                  <a:pt x="223043" y="129229"/>
                  <a:pt x="279789" y="151197"/>
                  <a:pt x="313266" y="120763"/>
                </a:cubicBezTo>
                <a:cubicBezTo>
                  <a:pt x="334766" y="101218"/>
                  <a:pt x="283927" y="70552"/>
                  <a:pt x="270933" y="44563"/>
                </a:cubicBezTo>
                <a:cubicBezTo>
                  <a:pt x="264136" y="30969"/>
                  <a:pt x="244881" y="-9930"/>
                  <a:pt x="254000" y="2229"/>
                </a:cubicBezTo>
                <a:cubicBezTo>
                  <a:pt x="283829" y="42000"/>
                  <a:pt x="295943" y="77455"/>
                  <a:pt x="313266" y="120763"/>
                </a:cubicBezTo>
                <a:cubicBezTo>
                  <a:pt x="307622" y="137696"/>
                  <a:pt x="306234" y="156712"/>
                  <a:pt x="296333" y="171563"/>
                </a:cubicBezTo>
                <a:cubicBezTo>
                  <a:pt x="281687" y="193531"/>
                  <a:pt x="259181" y="198058"/>
                  <a:pt x="237066" y="205429"/>
                </a:cubicBezTo>
                <a:cubicBezTo>
                  <a:pt x="231422" y="211074"/>
                  <a:pt x="226629" y="217723"/>
                  <a:pt x="220133" y="222363"/>
                </a:cubicBezTo>
                <a:cubicBezTo>
                  <a:pt x="206742" y="231928"/>
                  <a:pt x="189436" y="236127"/>
                  <a:pt x="177800" y="247763"/>
                </a:cubicBezTo>
                <a:cubicBezTo>
                  <a:pt x="125492" y="300071"/>
                  <a:pt x="206904" y="254379"/>
                  <a:pt x="152400" y="281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CD3499C-E485-46CD-80ED-8507D49F56AF}"/>
              </a:ext>
            </a:extLst>
          </p:cNvPr>
          <p:cNvSpPr/>
          <p:nvPr/>
        </p:nvSpPr>
        <p:spPr>
          <a:xfrm>
            <a:off x="2881048" y="3909948"/>
            <a:ext cx="489608" cy="289519"/>
          </a:xfrm>
          <a:custGeom>
            <a:avLst/>
            <a:gdLst>
              <a:gd name="connsiteX0" fmla="*/ 0 w 489608"/>
              <a:gd name="connsiteY0" fmla="*/ 86319 h 289519"/>
              <a:gd name="connsiteX1" fmla="*/ 279400 w 489608"/>
              <a:gd name="connsiteY1" fmla="*/ 137119 h 289519"/>
              <a:gd name="connsiteX2" fmla="*/ 457200 w 489608"/>
              <a:gd name="connsiteY2" fmla="*/ 145585 h 289519"/>
              <a:gd name="connsiteX3" fmla="*/ 397934 w 489608"/>
              <a:gd name="connsiteY3" fmla="*/ 52452 h 289519"/>
              <a:gd name="connsiteX4" fmla="*/ 372534 w 489608"/>
              <a:gd name="connsiteY4" fmla="*/ 18585 h 289519"/>
              <a:gd name="connsiteX5" fmla="*/ 355600 w 489608"/>
              <a:gd name="connsiteY5" fmla="*/ 1652 h 289519"/>
              <a:gd name="connsiteX6" fmla="*/ 431800 w 489608"/>
              <a:gd name="connsiteY6" fmla="*/ 145585 h 289519"/>
              <a:gd name="connsiteX7" fmla="*/ 423334 w 489608"/>
              <a:gd name="connsiteY7" fmla="*/ 264119 h 289519"/>
              <a:gd name="connsiteX8" fmla="*/ 364067 w 489608"/>
              <a:gd name="connsiteY8" fmla="*/ 289519 h 28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608" h="289519">
                <a:moveTo>
                  <a:pt x="0" y="86319"/>
                </a:moveTo>
                <a:cubicBezTo>
                  <a:pt x="88443" y="104006"/>
                  <a:pt x="210035" y="128625"/>
                  <a:pt x="279400" y="137119"/>
                </a:cubicBezTo>
                <a:cubicBezTo>
                  <a:pt x="338294" y="144331"/>
                  <a:pt x="397933" y="142763"/>
                  <a:pt x="457200" y="145585"/>
                </a:cubicBezTo>
                <a:cubicBezTo>
                  <a:pt x="521574" y="124129"/>
                  <a:pt x="483948" y="145084"/>
                  <a:pt x="397934" y="52452"/>
                </a:cubicBezTo>
                <a:cubicBezTo>
                  <a:pt x="388332" y="42111"/>
                  <a:pt x="381568" y="29425"/>
                  <a:pt x="372534" y="18585"/>
                </a:cubicBezTo>
                <a:cubicBezTo>
                  <a:pt x="367424" y="12453"/>
                  <a:pt x="352030" y="-5488"/>
                  <a:pt x="355600" y="1652"/>
                </a:cubicBezTo>
                <a:cubicBezTo>
                  <a:pt x="460772" y="211998"/>
                  <a:pt x="385480" y="29784"/>
                  <a:pt x="431800" y="145585"/>
                </a:cubicBezTo>
                <a:cubicBezTo>
                  <a:pt x="428978" y="185096"/>
                  <a:pt x="440201" y="228277"/>
                  <a:pt x="423334" y="264119"/>
                </a:cubicBezTo>
                <a:cubicBezTo>
                  <a:pt x="414182" y="283567"/>
                  <a:pt x="364067" y="289519"/>
                  <a:pt x="364067" y="289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002104E5-A88E-4EB5-A59A-10FBCA270DC0}"/>
              </a:ext>
            </a:extLst>
          </p:cNvPr>
          <p:cNvSpPr/>
          <p:nvPr/>
        </p:nvSpPr>
        <p:spPr>
          <a:xfrm>
            <a:off x="1438607" y="2861733"/>
            <a:ext cx="282508" cy="211667"/>
          </a:xfrm>
          <a:custGeom>
            <a:avLst/>
            <a:gdLst>
              <a:gd name="connsiteX0" fmla="*/ 130108 w 282508"/>
              <a:gd name="connsiteY0" fmla="*/ 0 h 211667"/>
              <a:gd name="connsiteX1" fmla="*/ 79308 w 282508"/>
              <a:gd name="connsiteY1" fmla="*/ 203200 h 211667"/>
              <a:gd name="connsiteX2" fmla="*/ 28508 w 282508"/>
              <a:gd name="connsiteY2" fmla="*/ 177800 h 211667"/>
              <a:gd name="connsiteX3" fmla="*/ 3108 w 282508"/>
              <a:gd name="connsiteY3" fmla="*/ 143934 h 211667"/>
              <a:gd name="connsiteX4" fmla="*/ 130108 w 282508"/>
              <a:gd name="connsiteY4" fmla="*/ 211667 h 211667"/>
              <a:gd name="connsiteX5" fmla="*/ 282508 w 282508"/>
              <a:gd name="connsiteY5" fmla="*/ 118534 h 21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8" h="211667">
                <a:moveTo>
                  <a:pt x="130108" y="0"/>
                </a:moveTo>
                <a:cubicBezTo>
                  <a:pt x="93766" y="181710"/>
                  <a:pt x="121984" y="117849"/>
                  <a:pt x="79308" y="203200"/>
                </a:cubicBezTo>
                <a:cubicBezTo>
                  <a:pt x="62375" y="194733"/>
                  <a:pt x="43452" y="189423"/>
                  <a:pt x="28508" y="177800"/>
                </a:cubicBezTo>
                <a:cubicBezTo>
                  <a:pt x="17369" y="169137"/>
                  <a:pt x="-8992" y="136674"/>
                  <a:pt x="3108" y="143934"/>
                </a:cubicBezTo>
                <a:cubicBezTo>
                  <a:pt x="135638" y="223453"/>
                  <a:pt x="8030" y="194227"/>
                  <a:pt x="130108" y="211667"/>
                </a:cubicBezTo>
                <a:cubicBezTo>
                  <a:pt x="247460" y="133432"/>
                  <a:pt x="195302" y="162137"/>
                  <a:pt x="282508" y="1185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96F1F2C-36A6-40D3-971B-8018F4B8DECD}"/>
              </a:ext>
            </a:extLst>
          </p:cNvPr>
          <p:cNvSpPr/>
          <p:nvPr/>
        </p:nvSpPr>
        <p:spPr>
          <a:xfrm>
            <a:off x="4775425" y="2921000"/>
            <a:ext cx="281557" cy="186267"/>
          </a:xfrm>
          <a:custGeom>
            <a:avLst/>
            <a:gdLst>
              <a:gd name="connsiteX0" fmla="*/ 61423 w 281557"/>
              <a:gd name="connsiteY0" fmla="*/ 0 h 186267"/>
              <a:gd name="connsiteX1" fmla="*/ 52957 w 281557"/>
              <a:gd name="connsiteY1" fmla="*/ 169333 h 186267"/>
              <a:gd name="connsiteX2" fmla="*/ 2157 w 281557"/>
              <a:gd name="connsiteY2" fmla="*/ 143933 h 186267"/>
              <a:gd name="connsiteX3" fmla="*/ 27557 w 281557"/>
              <a:gd name="connsiteY3" fmla="*/ 160867 h 186267"/>
              <a:gd name="connsiteX4" fmla="*/ 112223 w 281557"/>
              <a:gd name="connsiteY4" fmla="*/ 186267 h 186267"/>
              <a:gd name="connsiteX5" fmla="*/ 222290 w 281557"/>
              <a:gd name="connsiteY5" fmla="*/ 76200 h 186267"/>
              <a:gd name="connsiteX6" fmla="*/ 281557 w 281557"/>
              <a:gd name="connsiteY6" fmla="*/ 33867 h 1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557" h="186267">
                <a:moveTo>
                  <a:pt x="61423" y="0"/>
                </a:moveTo>
                <a:cubicBezTo>
                  <a:pt x="58601" y="56444"/>
                  <a:pt x="74475" y="117075"/>
                  <a:pt x="52957" y="169333"/>
                </a:cubicBezTo>
                <a:cubicBezTo>
                  <a:pt x="45749" y="186839"/>
                  <a:pt x="20118" y="149919"/>
                  <a:pt x="2157" y="143933"/>
                </a:cubicBezTo>
                <a:cubicBezTo>
                  <a:pt x="-7497" y="140715"/>
                  <a:pt x="17810" y="157943"/>
                  <a:pt x="27557" y="160867"/>
                </a:cubicBezTo>
                <a:lnTo>
                  <a:pt x="112223" y="186267"/>
                </a:lnTo>
                <a:cubicBezTo>
                  <a:pt x="189239" y="147758"/>
                  <a:pt x="114985" y="190658"/>
                  <a:pt x="222290" y="76200"/>
                </a:cubicBezTo>
                <a:cubicBezTo>
                  <a:pt x="263671" y="32060"/>
                  <a:pt x="252531" y="33867"/>
                  <a:pt x="281557" y="338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08BA6045-7A26-40FF-8338-E4596FC0E00A}"/>
              </a:ext>
            </a:extLst>
          </p:cNvPr>
          <p:cNvSpPr/>
          <p:nvPr/>
        </p:nvSpPr>
        <p:spPr>
          <a:xfrm>
            <a:off x="6393021" y="2949200"/>
            <a:ext cx="2540000" cy="14965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A309EEE-BC81-4920-995B-F62DBEEA549E}"/>
              </a:ext>
            </a:extLst>
          </p:cNvPr>
          <p:cNvSpPr/>
          <p:nvPr/>
        </p:nvSpPr>
        <p:spPr>
          <a:xfrm>
            <a:off x="6393021" y="4839664"/>
            <a:ext cx="2540000" cy="1618279"/>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D41914-8CA3-458C-BD84-8C15888E095C}"/>
              </a:ext>
            </a:extLst>
          </p:cNvPr>
          <p:cNvSpPr txBox="1"/>
          <p:nvPr/>
        </p:nvSpPr>
        <p:spPr>
          <a:xfrm>
            <a:off x="6884654" y="3435978"/>
            <a:ext cx="1675834" cy="646331"/>
          </a:xfrm>
          <a:prstGeom prst="rect">
            <a:avLst/>
          </a:prstGeom>
          <a:noFill/>
        </p:spPr>
        <p:txBody>
          <a:bodyPr wrap="square" rtlCol="0">
            <a:spAutoFit/>
          </a:bodyPr>
          <a:lstStyle/>
          <a:p>
            <a:r>
              <a:rPr lang="en-US" dirty="0">
                <a:latin typeface="Futura Cyrillic Medium" panose="020B0602020204020303" pitchFamily="34" charset="0"/>
              </a:rPr>
              <a:t>PRODUCT FEATURE</a:t>
            </a:r>
          </a:p>
        </p:txBody>
      </p:sp>
      <p:sp>
        <p:nvSpPr>
          <p:cNvPr id="29" name="Rectangle: Rounded Corners 28">
            <a:extLst>
              <a:ext uri="{FF2B5EF4-FFF2-40B4-BE49-F238E27FC236}">
                <a16:creationId xmlns:a16="http://schemas.microsoft.com/office/drawing/2014/main" id="{0770821E-6192-49DA-8F59-27B8C4DFF75A}"/>
              </a:ext>
            </a:extLst>
          </p:cNvPr>
          <p:cNvSpPr/>
          <p:nvPr/>
        </p:nvSpPr>
        <p:spPr>
          <a:xfrm>
            <a:off x="9491821" y="2949200"/>
            <a:ext cx="2540000" cy="14965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8FD13D7-67A5-4679-A54F-68F39C2E32A1}"/>
              </a:ext>
            </a:extLst>
          </p:cNvPr>
          <p:cNvSpPr/>
          <p:nvPr/>
        </p:nvSpPr>
        <p:spPr>
          <a:xfrm>
            <a:off x="9558095" y="4839664"/>
            <a:ext cx="2540000" cy="1618279"/>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E601259-7B35-4AFE-9738-CABF8474A055}"/>
              </a:ext>
            </a:extLst>
          </p:cNvPr>
          <p:cNvSpPr txBox="1"/>
          <p:nvPr/>
        </p:nvSpPr>
        <p:spPr>
          <a:xfrm>
            <a:off x="6969322" y="5257487"/>
            <a:ext cx="1387398" cy="830997"/>
          </a:xfrm>
          <a:prstGeom prst="rect">
            <a:avLst/>
          </a:prstGeom>
          <a:noFill/>
        </p:spPr>
        <p:txBody>
          <a:bodyPr wrap="square" rtlCol="0">
            <a:spAutoFit/>
          </a:bodyPr>
          <a:lstStyle/>
          <a:p>
            <a:r>
              <a:rPr lang="en-US" sz="2400" dirty="0">
                <a:latin typeface="Futura Cyrillic Medium" panose="020B0602020204020303" pitchFamily="34" charset="0"/>
              </a:rPr>
              <a:t>ESCROW DESIGN</a:t>
            </a:r>
          </a:p>
        </p:txBody>
      </p:sp>
      <p:sp>
        <p:nvSpPr>
          <p:cNvPr id="32" name="TextBox 31">
            <a:extLst>
              <a:ext uri="{FF2B5EF4-FFF2-40B4-BE49-F238E27FC236}">
                <a16:creationId xmlns:a16="http://schemas.microsoft.com/office/drawing/2014/main" id="{EF660B76-75E4-4E77-B9F9-5070F474965C}"/>
              </a:ext>
            </a:extLst>
          </p:cNvPr>
          <p:cNvSpPr txBox="1"/>
          <p:nvPr/>
        </p:nvSpPr>
        <p:spPr>
          <a:xfrm>
            <a:off x="9960131" y="5187138"/>
            <a:ext cx="1869999" cy="923330"/>
          </a:xfrm>
          <a:prstGeom prst="rect">
            <a:avLst/>
          </a:prstGeom>
          <a:noFill/>
        </p:spPr>
        <p:txBody>
          <a:bodyPr wrap="square" rtlCol="0">
            <a:spAutoFit/>
          </a:bodyPr>
          <a:lstStyle/>
          <a:p>
            <a:r>
              <a:rPr lang="en-US" dirty="0">
                <a:latin typeface="Futura Cyrillic Medium" panose="020B0602020204020303" pitchFamily="34" charset="0"/>
              </a:rPr>
              <a:t>TYPE OF ESCROW USED / % COMM</a:t>
            </a:r>
          </a:p>
        </p:txBody>
      </p:sp>
      <p:sp>
        <p:nvSpPr>
          <p:cNvPr id="33" name="TextBox 32">
            <a:extLst>
              <a:ext uri="{FF2B5EF4-FFF2-40B4-BE49-F238E27FC236}">
                <a16:creationId xmlns:a16="http://schemas.microsoft.com/office/drawing/2014/main" id="{C4B419BC-6535-45E3-BDA6-737628F1EADB}"/>
              </a:ext>
            </a:extLst>
          </p:cNvPr>
          <p:cNvSpPr txBox="1"/>
          <p:nvPr/>
        </p:nvSpPr>
        <p:spPr>
          <a:xfrm>
            <a:off x="9972727" y="3512811"/>
            <a:ext cx="1671316" cy="369332"/>
          </a:xfrm>
          <a:prstGeom prst="rect">
            <a:avLst/>
          </a:prstGeom>
          <a:noFill/>
        </p:spPr>
        <p:txBody>
          <a:bodyPr wrap="square" rtlCol="0">
            <a:spAutoFit/>
          </a:bodyPr>
          <a:lstStyle/>
          <a:p>
            <a:r>
              <a:rPr lang="en-US" dirty="0">
                <a:latin typeface="Futura Cyrillic Medium" panose="020B0602020204020303" pitchFamily="34" charset="0"/>
              </a:rPr>
              <a:t>ESCROW USED</a:t>
            </a:r>
          </a:p>
        </p:txBody>
      </p:sp>
      <p:sp>
        <p:nvSpPr>
          <p:cNvPr id="34" name="Freeform: Shape 33">
            <a:extLst>
              <a:ext uri="{FF2B5EF4-FFF2-40B4-BE49-F238E27FC236}">
                <a16:creationId xmlns:a16="http://schemas.microsoft.com/office/drawing/2014/main" id="{2C0440C7-2E64-4267-BF01-474F96E17975}"/>
              </a:ext>
            </a:extLst>
          </p:cNvPr>
          <p:cNvSpPr/>
          <p:nvPr/>
        </p:nvSpPr>
        <p:spPr>
          <a:xfrm>
            <a:off x="9017688" y="3614183"/>
            <a:ext cx="318500" cy="281629"/>
          </a:xfrm>
          <a:custGeom>
            <a:avLst/>
            <a:gdLst>
              <a:gd name="connsiteX0" fmla="*/ 0 w 318500"/>
              <a:gd name="connsiteY0" fmla="*/ 120763 h 281629"/>
              <a:gd name="connsiteX1" fmla="*/ 177800 w 318500"/>
              <a:gd name="connsiteY1" fmla="*/ 129229 h 281629"/>
              <a:gd name="connsiteX2" fmla="*/ 313266 w 318500"/>
              <a:gd name="connsiteY2" fmla="*/ 120763 h 281629"/>
              <a:gd name="connsiteX3" fmla="*/ 270933 w 318500"/>
              <a:gd name="connsiteY3" fmla="*/ 44563 h 281629"/>
              <a:gd name="connsiteX4" fmla="*/ 254000 w 318500"/>
              <a:gd name="connsiteY4" fmla="*/ 2229 h 281629"/>
              <a:gd name="connsiteX5" fmla="*/ 313266 w 318500"/>
              <a:gd name="connsiteY5" fmla="*/ 120763 h 281629"/>
              <a:gd name="connsiteX6" fmla="*/ 296333 w 318500"/>
              <a:gd name="connsiteY6" fmla="*/ 171563 h 281629"/>
              <a:gd name="connsiteX7" fmla="*/ 237066 w 318500"/>
              <a:gd name="connsiteY7" fmla="*/ 205429 h 281629"/>
              <a:gd name="connsiteX8" fmla="*/ 220133 w 318500"/>
              <a:gd name="connsiteY8" fmla="*/ 222363 h 281629"/>
              <a:gd name="connsiteX9" fmla="*/ 177800 w 318500"/>
              <a:gd name="connsiteY9" fmla="*/ 247763 h 281629"/>
              <a:gd name="connsiteX10" fmla="*/ 152400 w 318500"/>
              <a:gd name="connsiteY10" fmla="*/ 281629 h 2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500" h="281629">
                <a:moveTo>
                  <a:pt x="0" y="120763"/>
                </a:moveTo>
                <a:cubicBezTo>
                  <a:pt x="59267" y="123585"/>
                  <a:pt x="118466" y="129229"/>
                  <a:pt x="177800" y="129229"/>
                </a:cubicBezTo>
                <a:cubicBezTo>
                  <a:pt x="223043" y="129229"/>
                  <a:pt x="279789" y="151197"/>
                  <a:pt x="313266" y="120763"/>
                </a:cubicBezTo>
                <a:cubicBezTo>
                  <a:pt x="334766" y="101218"/>
                  <a:pt x="283927" y="70552"/>
                  <a:pt x="270933" y="44563"/>
                </a:cubicBezTo>
                <a:cubicBezTo>
                  <a:pt x="264136" y="30969"/>
                  <a:pt x="244881" y="-9930"/>
                  <a:pt x="254000" y="2229"/>
                </a:cubicBezTo>
                <a:cubicBezTo>
                  <a:pt x="283829" y="42000"/>
                  <a:pt x="295943" y="77455"/>
                  <a:pt x="313266" y="120763"/>
                </a:cubicBezTo>
                <a:cubicBezTo>
                  <a:pt x="307622" y="137696"/>
                  <a:pt x="306234" y="156712"/>
                  <a:pt x="296333" y="171563"/>
                </a:cubicBezTo>
                <a:cubicBezTo>
                  <a:pt x="281687" y="193531"/>
                  <a:pt x="259181" y="198058"/>
                  <a:pt x="237066" y="205429"/>
                </a:cubicBezTo>
                <a:cubicBezTo>
                  <a:pt x="231422" y="211074"/>
                  <a:pt x="226629" y="217723"/>
                  <a:pt x="220133" y="222363"/>
                </a:cubicBezTo>
                <a:cubicBezTo>
                  <a:pt x="206742" y="231928"/>
                  <a:pt x="189436" y="236127"/>
                  <a:pt x="177800" y="247763"/>
                </a:cubicBezTo>
                <a:cubicBezTo>
                  <a:pt x="125492" y="300071"/>
                  <a:pt x="206904" y="254379"/>
                  <a:pt x="152400" y="281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76196E9-EC5A-4972-98E7-DA45FDBE11ED}"/>
              </a:ext>
            </a:extLst>
          </p:cNvPr>
          <p:cNvSpPr/>
          <p:nvPr/>
        </p:nvSpPr>
        <p:spPr>
          <a:xfrm>
            <a:off x="9000754" y="5528227"/>
            <a:ext cx="489608" cy="289519"/>
          </a:xfrm>
          <a:custGeom>
            <a:avLst/>
            <a:gdLst>
              <a:gd name="connsiteX0" fmla="*/ 0 w 489608"/>
              <a:gd name="connsiteY0" fmla="*/ 86319 h 289519"/>
              <a:gd name="connsiteX1" fmla="*/ 279400 w 489608"/>
              <a:gd name="connsiteY1" fmla="*/ 137119 h 289519"/>
              <a:gd name="connsiteX2" fmla="*/ 457200 w 489608"/>
              <a:gd name="connsiteY2" fmla="*/ 145585 h 289519"/>
              <a:gd name="connsiteX3" fmla="*/ 397934 w 489608"/>
              <a:gd name="connsiteY3" fmla="*/ 52452 h 289519"/>
              <a:gd name="connsiteX4" fmla="*/ 372534 w 489608"/>
              <a:gd name="connsiteY4" fmla="*/ 18585 h 289519"/>
              <a:gd name="connsiteX5" fmla="*/ 355600 w 489608"/>
              <a:gd name="connsiteY5" fmla="*/ 1652 h 289519"/>
              <a:gd name="connsiteX6" fmla="*/ 431800 w 489608"/>
              <a:gd name="connsiteY6" fmla="*/ 145585 h 289519"/>
              <a:gd name="connsiteX7" fmla="*/ 423334 w 489608"/>
              <a:gd name="connsiteY7" fmla="*/ 264119 h 289519"/>
              <a:gd name="connsiteX8" fmla="*/ 364067 w 489608"/>
              <a:gd name="connsiteY8" fmla="*/ 289519 h 28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608" h="289519">
                <a:moveTo>
                  <a:pt x="0" y="86319"/>
                </a:moveTo>
                <a:cubicBezTo>
                  <a:pt x="88443" y="104006"/>
                  <a:pt x="210035" y="128625"/>
                  <a:pt x="279400" y="137119"/>
                </a:cubicBezTo>
                <a:cubicBezTo>
                  <a:pt x="338294" y="144331"/>
                  <a:pt x="397933" y="142763"/>
                  <a:pt x="457200" y="145585"/>
                </a:cubicBezTo>
                <a:cubicBezTo>
                  <a:pt x="521574" y="124129"/>
                  <a:pt x="483948" y="145084"/>
                  <a:pt x="397934" y="52452"/>
                </a:cubicBezTo>
                <a:cubicBezTo>
                  <a:pt x="388332" y="42111"/>
                  <a:pt x="381568" y="29425"/>
                  <a:pt x="372534" y="18585"/>
                </a:cubicBezTo>
                <a:cubicBezTo>
                  <a:pt x="367424" y="12453"/>
                  <a:pt x="352030" y="-5488"/>
                  <a:pt x="355600" y="1652"/>
                </a:cubicBezTo>
                <a:cubicBezTo>
                  <a:pt x="460772" y="211998"/>
                  <a:pt x="385480" y="29784"/>
                  <a:pt x="431800" y="145585"/>
                </a:cubicBezTo>
                <a:cubicBezTo>
                  <a:pt x="428978" y="185096"/>
                  <a:pt x="440201" y="228277"/>
                  <a:pt x="423334" y="264119"/>
                </a:cubicBezTo>
                <a:cubicBezTo>
                  <a:pt x="414182" y="283567"/>
                  <a:pt x="364067" y="289519"/>
                  <a:pt x="364067" y="289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7CE1611-7D6A-41AB-AFB1-103C21B75862}"/>
              </a:ext>
            </a:extLst>
          </p:cNvPr>
          <p:cNvSpPr/>
          <p:nvPr/>
        </p:nvSpPr>
        <p:spPr>
          <a:xfrm>
            <a:off x="7558313" y="4480012"/>
            <a:ext cx="282508" cy="211667"/>
          </a:xfrm>
          <a:custGeom>
            <a:avLst/>
            <a:gdLst>
              <a:gd name="connsiteX0" fmla="*/ 130108 w 282508"/>
              <a:gd name="connsiteY0" fmla="*/ 0 h 211667"/>
              <a:gd name="connsiteX1" fmla="*/ 79308 w 282508"/>
              <a:gd name="connsiteY1" fmla="*/ 203200 h 211667"/>
              <a:gd name="connsiteX2" fmla="*/ 28508 w 282508"/>
              <a:gd name="connsiteY2" fmla="*/ 177800 h 211667"/>
              <a:gd name="connsiteX3" fmla="*/ 3108 w 282508"/>
              <a:gd name="connsiteY3" fmla="*/ 143934 h 211667"/>
              <a:gd name="connsiteX4" fmla="*/ 130108 w 282508"/>
              <a:gd name="connsiteY4" fmla="*/ 211667 h 211667"/>
              <a:gd name="connsiteX5" fmla="*/ 282508 w 282508"/>
              <a:gd name="connsiteY5" fmla="*/ 118534 h 21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8" h="211667">
                <a:moveTo>
                  <a:pt x="130108" y="0"/>
                </a:moveTo>
                <a:cubicBezTo>
                  <a:pt x="93766" y="181710"/>
                  <a:pt x="121984" y="117849"/>
                  <a:pt x="79308" y="203200"/>
                </a:cubicBezTo>
                <a:cubicBezTo>
                  <a:pt x="62375" y="194733"/>
                  <a:pt x="43452" y="189423"/>
                  <a:pt x="28508" y="177800"/>
                </a:cubicBezTo>
                <a:cubicBezTo>
                  <a:pt x="17369" y="169137"/>
                  <a:pt x="-8992" y="136674"/>
                  <a:pt x="3108" y="143934"/>
                </a:cubicBezTo>
                <a:cubicBezTo>
                  <a:pt x="135638" y="223453"/>
                  <a:pt x="8030" y="194227"/>
                  <a:pt x="130108" y="211667"/>
                </a:cubicBezTo>
                <a:cubicBezTo>
                  <a:pt x="247460" y="133432"/>
                  <a:pt x="195302" y="162137"/>
                  <a:pt x="282508" y="1185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4B8995F-CAEA-4DC3-B42E-E17D61437C66}"/>
              </a:ext>
            </a:extLst>
          </p:cNvPr>
          <p:cNvSpPr/>
          <p:nvPr/>
        </p:nvSpPr>
        <p:spPr>
          <a:xfrm>
            <a:off x="10895131" y="4539279"/>
            <a:ext cx="281557" cy="186267"/>
          </a:xfrm>
          <a:custGeom>
            <a:avLst/>
            <a:gdLst>
              <a:gd name="connsiteX0" fmla="*/ 61423 w 281557"/>
              <a:gd name="connsiteY0" fmla="*/ 0 h 186267"/>
              <a:gd name="connsiteX1" fmla="*/ 52957 w 281557"/>
              <a:gd name="connsiteY1" fmla="*/ 169333 h 186267"/>
              <a:gd name="connsiteX2" fmla="*/ 2157 w 281557"/>
              <a:gd name="connsiteY2" fmla="*/ 143933 h 186267"/>
              <a:gd name="connsiteX3" fmla="*/ 27557 w 281557"/>
              <a:gd name="connsiteY3" fmla="*/ 160867 h 186267"/>
              <a:gd name="connsiteX4" fmla="*/ 112223 w 281557"/>
              <a:gd name="connsiteY4" fmla="*/ 186267 h 186267"/>
              <a:gd name="connsiteX5" fmla="*/ 222290 w 281557"/>
              <a:gd name="connsiteY5" fmla="*/ 76200 h 186267"/>
              <a:gd name="connsiteX6" fmla="*/ 281557 w 281557"/>
              <a:gd name="connsiteY6" fmla="*/ 33867 h 1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557" h="186267">
                <a:moveTo>
                  <a:pt x="61423" y="0"/>
                </a:moveTo>
                <a:cubicBezTo>
                  <a:pt x="58601" y="56444"/>
                  <a:pt x="74475" y="117075"/>
                  <a:pt x="52957" y="169333"/>
                </a:cubicBezTo>
                <a:cubicBezTo>
                  <a:pt x="45749" y="186839"/>
                  <a:pt x="20118" y="149919"/>
                  <a:pt x="2157" y="143933"/>
                </a:cubicBezTo>
                <a:cubicBezTo>
                  <a:pt x="-7497" y="140715"/>
                  <a:pt x="17810" y="157943"/>
                  <a:pt x="27557" y="160867"/>
                </a:cubicBezTo>
                <a:lnTo>
                  <a:pt x="112223" y="186267"/>
                </a:lnTo>
                <a:cubicBezTo>
                  <a:pt x="189239" y="147758"/>
                  <a:pt x="114985" y="190658"/>
                  <a:pt x="222290" y="76200"/>
                </a:cubicBezTo>
                <a:cubicBezTo>
                  <a:pt x="263671" y="32060"/>
                  <a:pt x="252531" y="33867"/>
                  <a:pt x="281557" y="338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EE151FB-42F2-41D7-AB45-D1CC9364F526}"/>
              </a:ext>
            </a:extLst>
          </p:cNvPr>
          <p:cNvSpPr/>
          <p:nvPr/>
        </p:nvSpPr>
        <p:spPr>
          <a:xfrm>
            <a:off x="5691180" y="1039557"/>
            <a:ext cx="491400" cy="5520267"/>
          </a:xfrm>
          <a:custGeom>
            <a:avLst/>
            <a:gdLst>
              <a:gd name="connsiteX0" fmla="*/ 304800 w 491400"/>
              <a:gd name="connsiteY0" fmla="*/ 0 h 5520267"/>
              <a:gd name="connsiteX1" fmla="*/ 414867 w 491400"/>
              <a:gd name="connsiteY1" fmla="*/ 1049867 h 5520267"/>
              <a:gd name="connsiteX2" fmla="*/ 431800 w 491400"/>
              <a:gd name="connsiteY2" fmla="*/ 1320800 h 5520267"/>
              <a:gd name="connsiteX3" fmla="*/ 440267 w 491400"/>
              <a:gd name="connsiteY3" fmla="*/ 1549400 h 5520267"/>
              <a:gd name="connsiteX4" fmla="*/ 457200 w 491400"/>
              <a:gd name="connsiteY4" fmla="*/ 1752600 h 5520267"/>
              <a:gd name="connsiteX5" fmla="*/ 465667 w 491400"/>
              <a:gd name="connsiteY5" fmla="*/ 1989667 h 5520267"/>
              <a:gd name="connsiteX6" fmla="*/ 491067 w 491400"/>
              <a:gd name="connsiteY6" fmla="*/ 2099733 h 5520267"/>
              <a:gd name="connsiteX7" fmla="*/ 474134 w 491400"/>
              <a:gd name="connsiteY7" fmla="*/ 2743200 h 5520267"/>
              <a:gd name="connsiteX8" fmla="*/ 457200 w 491400"/>
              <a:gd name="connsiteY8" fmla="*/ 2988733 h 5520267"/>
              <a:gd name="connsiteX9" fmla="*/ 448734 w 491400"/>
              <a:gd name="connsiteY9" fmla="*/ 3141133 h 5520267"/>
              <a:gd name="connsiteX10" fmla="*/ 431800 w 491400"/>
              <a:gd name="connsiteY10" fmla="*/ 3530600 h 5520267"/>
              <a:gd name="connsiteX11" fmla="*/ 423334 w 491400"/>
              <a:gd name="connsiteY11" fmla="*/ 3649133 h 5520267"/>
              <a:gd name="connsiteX12" fmla="*/ 389467 w 491400"/>
              <a:gd name="connsiteY12" fmla="*/ 3920067 h 5520267"/>
              <a:gd name="connsiteX13" fmla="*/ 372534 w 491400"/>
              <a:gd name="connsiteY13" fmla="*/ 4064000 h 5520267"/>
              <a:gd name="connsiteX14" fmla="*/ 338667 w 491400"/>
              <a:gd name="connsiteY14" fmla="*/ 4216400 h 5520267"/>
              <a:gd name="connsiteX15" fmla="*/ 296334 w 491400"/>
              <a:gd name="connsiteY15" fmla="*/ 4605867 h 5520267"/>
              <a:gd name="connsiteX16" fmla="*/ 169334 w 491400"/>
              <a:gd name="connsiteY16" fmla="*/ 4995333 h 5520267"/>
              <a:gd name="connsiteX17" fmla="*/ 84667 w 491400"/>
              <a:gd name="connsiteY17" fmla="*/ 5164667 h 5520267"/>
              <a:gd name="connsiteX18" fmla="*/ 76200 w 491400"/>
              <a:gd name="connsiteY18" fmla="*/ 5207000 h 5520267"/>
              <a:gd name="connsiteX19" fmla="*/ 33867 w 491400"/>
              <a:gd name="connsiteY19" fmla="*/ 5317067 h 5520267"/>
              <a:gd name="connsiteX20" fmla="*/ 25400 w 491400"/>
              <a:gd name="connsiteY20" fmla="*/ 5427133 h 5520267"/>
              <a:gd name="connsiteX21" fmla="*/ 16934 w 491400"/>
              <a:gd name="connsiteY21" fmla="*/ 5461000 h 5520267"/>
              <a:gd name="connsiteX22" fmla="*/ 0 w 491400"/>
              <a:gd name="connsiteY22" fmla="*/ 5520267 h 55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400" h="5520267">
                <a:moveTo>
                  <a:pt x="304800" y="0"/>
                </a:moveTo>
                <a:cubicBezTo>
                  <a:pt x="355007" y="803301"/>
                  <a:pt x="306667" y="454764"/>
                  <a:pt x="414867" y="1049867"/>
                </a:cubicBezTo>
                <a:cubicBezTo>
                  <a:pt x="420511" y="1140178"/>
                  <a:pt x="427205" y="1230430"/>
                  <a:pt x="431800" y="1320800"/>
                </a:cubicBezTo>
                <a:cubicBezTo>
                  <a:pt x="435672" y="1396954"/>
                  <a:pt x="435789" y="1473279"/>
                  <a:pt x="440267" y="1549400"/>
                </a:cubicBezTo>
                <a:cubicBezTo>
                  <a:pt x="444258" y="1617251"/>
                  <a:pt x="451556" y="1684867"/>
                  <a:pt x="457200" y="1752600"/>
                </a:cubicBezTo>
                <a:cubicBezTo>
                  <a:pt x="460022" y="1831622"/>
                  <a:pt x="457989" y="1910968"/>
                  <a:pt x="465667" y="1989667"/>
                </a:cubicBezTo>
                <a:cubicBezTo>
                  <a:pt x="469323" y="2027142"/>
                  <a:pt x="490644" y="2062082"/>
                  <a:pt x="491067" y="2099733"/>
                </a:cubicBezTo>
                <a:cubicBezTo>
                  <a:pt x="493478" y="2314283"/>
                  <a:pt x="482302" y="2528792"/>
                  <a:pt x="474134" y="2743200"/>
                </a:cubicBezTo>
                <a:cubicBezTo>
                  <a:pt x="471011" y="2825179"/>
                  <a:pt x="461750" y="2906821"/>
                  <a:pt x="457200" y="2988733"/>
                </a:cubicBezTo>
                <a:cubicBezTo>
                  <a:pt x="454378" y="3039533"/>
                  <a:pt x="451116" y="3090310"/>
                  <a:pt x="448734" y="3141133"/>
                </a:cubicBezTo>
                <a:cubicBezTo>
                  <a:pt x="442650" y="3270935"/>
                  <a:pt x="438289" y="3400817"/>
                  <a:pt x="431800" y="3530600"/>
                </a:cubicBezTo>
                <a:cubicBezTo>
                  <a:pt x="429822" y="3570162"/>
                  <a:pt x="427614" y="3609753"/>
                  <a:pt x="423334" y="3649133"/>
                </a:cubicBezTo>
                <a:cubicBezTo>
                  <a:pt x="413499" y="3739614"/>
                  <a:pt x="400529" y="3829728"/>
                  <a:pt x="389467" y="3920067"/>
                </a:cubicBezTo>
                <a:cubicBezTo>
                  <a:pt x="383596" y="3968017"/>
                  <a:pt x="383014" y="4016842"/>
                  <a:pt x="372534" y="4064000"/>
                </a:cubicBezTo>
                <a:lnTo>
                  <a:pt x="338667" y="4216400"/>
                </a:lnTo>
                <a:cubicBezTo>
                  <a:pt x="338109" y="4221978"/>
                  <a:pt x="308113" y="4543046"/>
                  <a:pt x="296334" y="4605867"/>
                </a:cubicBezTo>
                <a:cubicBezTo>
                  <a:pt x="274337" y="4723185"/>
                  <a:pt x="213118" y="4902293"/>
                  <a:pt x="169334" y="4995333"/>
                </a:cubicBezTo>
                <a:cubicBezTo>
                  <a:pt x="97267" y="5148474"/>
                  <a:pt x="131013" y="5095147"/>
                  <a:pt x="84667" y="5164667"/>
                </a:cubicBezTo>
                <a:cubicBezTo>
                  <a:pt x="81845" y="5178778"/>
                  <a:pt x="80751" y="5193348"/>
                  <a:pt x="76200" y="5207000"/>
                </a:cubicBezTo>
                <a:cubicBezTo>
                  <a:pt x="63769" y="5244292"/>
                  <a:pt x="33867" y="5317067"/>
                  <a:pt x="33867" y="5317067"/>
                </a:cubicBezTo>
                <a:cubicBezTo>
                  <a:pt x="31045" y="5353756"/>
                  <a:pt x="29699" y="5390588"/>
                  <a:pt x="25400" y="5427133"/>
                </a:cubicBezTo>
                <a:cubicBezTo>
                  <a:pt x="24040" y="5438690"/>
                  <a:pt x="19996" y="5449774"/>
                  <a:pt x="16934" y="5461000"/>
                </a:cubicBezTo>
                <a:cubicBezTo>
                  <a:pt x="11528" y="5480822"/>
                  <a:pt x="5645" y="5500511"/>
                  <a:pt x="0" y="55202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5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p:bldP spid="32" grpId="0"/>
      <p:bldP spid="33" grpId="0"/>
      <p:bldP spid="34" grpId="0" animBg="1"/>
      <p:bldP spid="35" grpId="0" animBg="1"/>
      <p:bldP spid="36" grpId="0" animBg="1"/>
      <p:bldP spid="3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FBF22491-BA73-4DCF-93F4-70E0EB3AFC55}"/>
              </a:ext>
            </a:extLst>
          </p:cNvPr>
          <p:cNvSpPr/>
          <p:nvPr/>
        </p:nvSpPr>
        <p:spPr>
          <a:xfrm>
            <a:off x="6392333" y="3227275"/>
            <a:ext cx="5511800" cy="1480192"/>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A5E0AF15-D6C8-464E-A40A-1C6ADF03869A}"/>
              </a:ext>
            </a:extLst>
          </p:cNvPr>
          <p:cNvSpPr/>
          <p:nvPr/>
        </p:nvSpPr>
        <p:spPr>
          <a:xfrm>
            <a:off x="406399" y="637213"/>
            <a:ext cx="8610601" cy="2368454"/>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04C9F0-7D22-4AB8-AB26-5F30D5DB8474}"/>
              </a:ext>
            </a:extLst>
          </p:cNvPr>
          <p:cNvSpPr txBox="1"/>
          <p:nvPr/>
        </p:nvSpPr>
        <p:spPr>
          <a:xfrm>
            <a:off x="406399" y="560275"/>
            <a:ext cx="8737601" cy="2246769"/>
          </a:xfrm>
          <a:prstGeom prst="rect">
            <a:avLst/>
          </a:prstGeom>
          <a:noFill/>
        </p:spPr>
        <p:txBody>
          <a:bodyPr wrap="square">
            <a:spAutoFit/>
          </a:bodyPr>
          <a:lstStyle/>
          <a:p>
            <a:r>
              <a:rPr lang="en-US" sz="1400" dirty="0">
                <a:latin typeface="Consolas" panose="020B0609020204030204" pitchFamily="49" charset="0"/>
              </a:rPr>
              <a:t>We are offering KYC Verifications legally handmade for many accounts and </a:t>
            </a:r>
            <a:r>
              <a:rPr lang="en-US" sz="1400" dirty="0" err="1">
                <a:latin typeface="Consolas" panose="020B0609020204030204" pitchFamily="49" charset="0"/>
              </a:rPr>
              <a:t>Openbullet</a:t>
            </a:r>
            <a:r>
              <a:rPr lang="en-US" sz="1400" dirty="0">
                <a:latin typeface="Consolas" panose="020B0609020204030204" pitchFamily="49" charset="0"/>
              </a:rPr>
              <a:t> Configs for your needs. Prices ranges between $20 and $200 for all of these accounts, so just ask me about the price and I will reply! Negotiable, looking to do cheap prices of all of these. I'm doing also CUSTOM verifications for other platforms or apps. Crypto Accounts: </a:t>
            </a:r>
            <a:r>
              <a:rPr lang="en-US" sz="1400" dirty="0" err="1">
                <a:latin typeface="Consolas" panose="020B0609020204030204" pitchFamily="49" charset="0"/>
              </a:rPr>
              <a:t>Paxful</a:t>
            </a:r>
            <a:r>
              <a:rPr lang="en-US" sz="1400" dirty="0">
                <a:latin typeface="Consolas" panose="020B0609020204030204" pitchFamily="49" charset="0"/>
              </a:rPr>
              <a:t> </a:t>
            </a:r>
            <a:r>
              <a:rPr lang="en-US" sz="1400" dirty="0" err="1">
                <a:latin typeface="Consolas" panose="020B0609020204030204" pitchFamily="49" charset="0"/>
              </a:rPr>
              <a:t>AlchemyPay</a:t>
            </a:r>
            <a:r>
              <a:rPr lang="en-US" sz="1400" dirty="0">
                <a:latin typeface="Consolas" panose="020B0609020204030204" pitchFamily="49" charset="0"/>
              </a:rPr>
              <a:t> Bit2Me Coinbase </a:t>
            </a:r>
            <a:r>
              <a:rPr lang="en-US" sz="1400" dirty="0" err="1">
                <a:latin typeface="Consolas" panose="020B0609020204030204" pitchFamily="49" charset="0"/>
              </a:rPr>
              <a:t>Moonpay</a:t>
            </a:r>
            <a:r>
              <a:rPr lang="en-US" sz="1400" dirty="0">
                <a:latin typeface="Consolas" panose="020B0609020204030204" pitchFamily="49" charset="0"/>
              </a:rPr>
              <a:t> </a:t>
            </a:r>
            <a:r>
              <a:rPr lang="en-US" sz="1400" dirty="0" err="1">
                <a:latin typeface="Consolas" panose="020B0609020204030204" pitchFamily="49" charset="0"/>
              </a:rPr>
              <a:t>Noones</a:t>
            </a:r>
            <a:r>
              <a:rPr lang="en-US" sz="1400" dirty="0">
                <a:latin typeface="Consolas" panose="020B0609020204030204" pitchFamily="49" charset="0"/>
              </a:rPr>
              <a:t> Kraken </a:t>
            </a:r>
            <a:r>
              <a:rPr lang="en-US" sz="1400" dirty="0" err="1">
                <a:latin typeface="Consolas" panose="020B0609020204030204" pitchFamily="49" charset="0"/>
              </a:rPr>
              <a:t>Kucoin</a:t>
            </a:r>
            <a:r>
              <a:rPr lang="en-US" sz="1400" dirty="0">
                <a:latin typeface="Consolas" panose="020B0609020204030204" pitchFamily="49" charset="0"/>
              </a:rPr>
              <a:t> </a:t>
            </a:r>
            <a:r>
              <a:rPr lang="en-US" sz="1400" dirty="0" err="1">
                <a:latin typeface="Consolas" panose="020B0609020204030204" pitchFamily="49" charset="0"/>
              </a:rPr>
              <a:t>Paybis</a:t>
            </a:r>
            <a:r>
              <a:rPr lang="en-US" sz="1400" dirty="0">
                <a:latin typeface="Consolas" panose="020B0609020204030204" pitchFamily="49" charset="0"/>
              </a:rPr>
              <a:t> </a:t>
            </a:r>
            <a:r>
              <a:rPr lang="en-US" sz="1400" dirty="0" err="1">
                <a:latin typeface="Consolas" panose="020B0609020204030204" pitchFamily="49" charset="0"/>
              </a:rPr>
              <a:t>Binance</a:t>
            </a:r>
            <a:r>
              <a:rPr lang="en-US" sz="1400" dirty="0">
                <a:latin typeface="Consolas" panose="020B0609020204030204" pitchFamily="49" charset="0"/>
              </a:rPr>
              <a:t> </a:t>
            </a:r>
            <a:r>
              <a:rPr lang="en-US" sz="1400" dirty="0" err="1">
                <a:latin typeface="Consolas" panose="020B0609020204030204" pitchFamily="49" charset="0"/>
              </a:rPr>
              <a:t>Bybit</a:t>
            </a:r>
            <a:r>
              <a:rPr lang="en-US" sz="1400" dirty="0">
                <a:latin typeface="Consolas" panose="020B0609020204030204" pitchFamily="49" charset="0"/>
              </a:rPr>
              <a:t> </a:t>
            </a:r>
            <a:r>
              <a:rPr lang="en-US" sz="1400" dirty="0" err="1">
                <a:latin typeface="Consolas" panose="020B0609020204030204" pitchFamily="49" charset="0"/>
              </a:rPr>
              <a:t>Nexo</a:t>
            </a:r>
            <a:r>
              <a:rPr lang="en-US" sz="1400" dirty="0">
                <a:latin typeface="Consolas" panose="020B0609020204030204" pitchFamily="49" charset="0"/>
              </a:rPr>
              <a:t> Cex.io Huobi Wallets &amp; Banks Accounts Skrill Pst.net </a:t>
            </a:r>
            <a:r>
              <a:rPr lang="en-US" sz="1400" dirty="0" err="1">
                <a:latin typeface="Consolas" panose="020B0609020204030204" pitchFamily="49" charset="0"/>
              </a:rPr>
              <a:t>Wirex</a:t>
            </a:r>
            <a:r>
              <a:rPr lang="en-US" sz="1400" dirty="0">
                <a:latin typeface="Consolas" panose="020B0609020204030204" pitchFamily="49" charset="0"/>
              </a:rPr>
              <a:t> Zen.com Lydia </a:t>
            </a:r>
            <a:r>
              <a:rPr lang="en-US" sz="1400" dirty="0" err="1">
                <a:latin typeface="Consolas" panose="020B0609020204030204" pitchFamily="49" charset="0"/>
              </a:rPr>
              <a:t>Paytend</a:t>
            </a:r>
            <a:r>
              <a:rPr lang="en-US" sz="1400" dirty="0">
                <a:latin typeface="Consolas" panose="020B0609020204030204" pitchFamily="49" charset="0"/>
              </a:rPr>
              <a:t> </a:t>
            </a:r>
            <a:r>
              <a:rPr lang="en-US" sz="1400" dirty="0" err="1">
                <a:latin typeface="Consolas" panose="020B0609020204030204" pitchFamily="49" charset="0"/>
              </a:rPr>
              <a:t>PaySafeCard</a:t>
            </a:r>
            <a:r>
              <a:rPr lang="en-US" sz="1400" dirty="0">
                <a:latin typeface="Consolas" panose="020B0609020204030204" pitchFamily="49" charset="0"/>
              </a:rPr>
              <a:t> </a:t>
            </a:r>
            <a:r>
              <a:rPr lang="en-US" sz="1400" dirty="0" err="1">
                <a:latin typeface="Consolas" panose="020B0609020204030204" pitchFamily="49" charset="0"/>
              </a:rPr>
              <a:t>WeststernCard</a:t>
            </a:r>
            <a:r>
              <a:rPr lang="en-US" sz="1400" dirty="0">
                <a:latin typeface="Consolas" panose="020B0609020204030204" pitchFamily="49" charset="0"/>
              </a:rPr>
              <a:t> Other Accounts </a:t>
            </a:r>
            <a:r>
              <a:rPr lang="en-US" sz="1400" dirty="0">
                <a:highlight>
                  <a:srgbClr val="FFFF00"/>
                </a:highlight>
                <a:latin typeface="Consolas" panose="020B0609020204030204" pitchFamily="49" charset="0"/>
              </a:rPr>
              <a:t>*CENSORED* </a:t>
            </a:r>
            <a:r>
              <a:rPr lang="en-US" sz="1400" dirty="0">
                <a:latin typeface="Consolas" panose="020B0609020204030204" pitchFamily="49" charset="0"/>
              </a:rPr>
              <a:t>Every of this </a:t>
            </a:r>
            <a:r>
              <a:rPr lang="en-US" sz="1400" dirty="0" err="1">
                <a:latin typeface="Consolas" panose="020B0609020204030204" pitchFamily="49" charset="0"/>
              </a:rPr>
              <a:t>acount</a:t>
            </a:r>
            <a:r>
              <a:rPr lang="en-US" sz="1400" dirty="0">
                <a:latin typeface="Consolas" panose="020B0609020204030204" pitchFamily="49" charset="0"/>
              </a:rPr>
              <a:t> included ID back front selfie and the other documents used to verify it Mail access and phone access. I do accept escrow for any of these. If you re interested DM/PM me and I will reply in under 15 minutes! – 3</a:t>
            </a:r>
            <a:r>
              <a:rPr lang="en-US" sz="1400" baseline="30000" dirty="0">
                <a:latin typeface="Consolas" panose="020B0609020204030204" pitchFamily="49" charset="0"/>
              </a:rPr>
              <a:t>rd</a:t>
            </a:r>
            <a:r>
              <a:rPr lang="en-US" sz="1400" dirty="0">
                <a:latin typeface="Consolas" panose="020B0609020204030204" pitchFamily="49" charset="0"/>
              </a:rPr>
              <a:t> Feb 2024</a:t>
            </a:r>
          </a:p>
        </p:txBody>
      </p:sp>
      <p:sp>
        <p:nvSpPr>
          <p:cNvPr id="5" name="TextBox 4">
            <a:extLst>
              <a:ext uri="{FF2B5EF4-FFF2-40B4-BE49-F238E27FC236}">
                <a16:creationId xmlns:a16="http://schemas.microsoft.com/office/drawing/2014/main" id="{1066BBAB-A2A1-4D6C-96C9-EF78BAE7D271}"/>
              </a:ext>
            </a:extLst>
          </p:cNvPr>
          <p:cNvSpPr txBox="1"/>
          <p:nvPr/>
        </p:nvSpPr>
        <p:spPr>
          <a:xfrm>
            <a:off x="6388100" y="3382595"/>
            <a:ext cx="5511800" cy="1169551"/>
          </a:xfrm>
          <a:prstGeom prst="rect">
            <a:avLst/>
          </a:prstGeom>
          <a:noFill/>
        </p:spPr>
        <p:txBody>
          <a:bodyPr wrap="square">
            <a:spAutoFit/>
          </a:bodyPr>
          <a:lstStyle/>
          <a:p>
            <a:r>
              <a:rPr lang="en-US" sz="1400" dirty="0">
                <a:latin typeface="Consolas" panose="020B0609020204030204" pitchFamily="49" charset="0"/>
              </a:rPr>
              <a:t>Escrow affords you some protection. DD offers the vendor protection. Not all markets are unstable. Sure Bohemia is having an issue but countless others are not. You should reveal the scammer's user name – 18</a:t>
            </a:r>
            <a:r>
              <a:rPr lang="en-US" sz="1400" baseline="30000" dirty="0">
                <a:latin typeface="Consolas" panose="020B0609020204030204" pitchFamily="49" charset="0"/>
              </a:rPr>
              <a:t>th</a:t>
            </a:r>
            <a:r>
              <a:rPr lang="en-US" sz="1400" dirty="0">
                <a:latin typeface="Consolas" panose="020B0609020204030204" pitchFamily="49" charset="0"/>
              </a:rPr>
              <a:t> Dec 2023</a:t>
            </a:r>
          </a:p>
        </p:txBody>
      </p:sp>
      <p:sp>
        <p:nvSpPr>
          <p:cNvPr id="8" name="Speech Bubble: Rectangle 7">
            <a:extLst>
              <a:ext uri="{FF2B5EF4-FFF2-40B4-BE49-F238E27FC236}">
                <a16:creationId xmlns:a16="http://schemas.microsoft.com/office/drawing/2014/main" id="{FD7C8CA7-B667-458E-92DA-6A72F003538F}"/>
              </a:ext>
            </a:extLst>
          </p:cNvPr>
          <p:cNvSpPr/>
          <p:nvPr/>
        </p:nvSpPr>
        <p:spPr>
          <a:xfrm>
            <a:off x="279399" y="3516166"/>
            <a:ext cx="6019800" cy="2993675"/>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9614A5-7D30-474A-8599-006CBD29ED21}"/>
              </a:ext>
            </a:extLst>
          </p:cNvPr>
          <p:cNvSpPr txBox="1"/>
          <p:nvPr/>
        </p:nvSpPr>
        <p:spPr>
          <a:xfrm>
            <a:off x="279400" y="3616742"/>
            <a:ext cx="6019800" cy="2893100"/>
          </a:xfrm>
          <a:prstGeom prst="rect">
            <a:avLst/>
          </a:prstGeom>
          <a:noFill/>
        </p:spPr>
        <p:txBody>
          <a:bodyPr wrap="square">
            <a:spAutoFit/>
          </a:bodyPr>
          <a:lstStyle/>
          <a:p>
            <a:r>
              <a:rPr lang="en-US" sz="1400" dirty="0">
                <a:latin typeface="Consolas" panose="020B0609020204030204" pitchFamily="49" charset="0"/>
              </a:rPr>
              <a:t>So I met this guy on dread /u/</a:t>
            </a:r>
            <a:r>
              <a:rPr lang="en-US" sz="1400" dirty="0" err="1">
                <a:latin typeface="Consolas" panose="020B0609020204030204" pitchFamily="49" charset="0"/>
              </a:rPr>
              <a:t>Mudbrothers</a:t>
            </a:r>
            <a:r>
              <a:rPr lang="en-US" sz="1400" dirty="0">
                <a:latin typeface="Consolas" panose="020B0609020204030204" pitchFamily="49" charset="0"/>
              </a:rPr>
              <a:t> </a:t>
            </a:r>
            <a:r>
              <a:rPr lang="en-US" sz="1400" dirty="0" err="1">
                <a:latin typeface="Consolas" panose="020B0609020204030204" pitchFamily="49" charset="0"/>
              </a:rPr>
              <a:t>refered</a:t>
            </a:r>
            <a:r>
              <a:rPr lang="en-US" sz="1400" dirty="0">
                <a:latin typeface="Consolas" panose="020B0609020204030204" pitchFamily="49" charset="0"/>
              </a:rPr>
              <a:t> me to a guy who sells logs, the guy claims he used a bunch old </a:t>
            </a:r>
            <a:r>
              <a:rPr lang="en-US" sz="1400" dirty="0" err="1">
                <a:latin typeface="Consolas" panose="020B0609020204030204" pitchFamily="49" charset="0"/>
              </a:rPr>
              <a:t>dnm's</a:t>
            </a:r>
            <a:r>
              <a:rPr lang="en-US" sz="1400" dirty="0">
                <a:latin typeface="Consolas" panose="020B0609020204030204" pitchFamily="49" charset="0"/>
              </a:rPr>
              <a:t> in the past but doesn't anymore, his name is </a:t>
            </a:r>
            <a:r>
              <a:rPr lang="en-US" sz="1400" dirty="0" err="1">
                <a:latin typeface="Consolas" panose="020B0609020204030204" pitchFamily="49" charset="0"/>
              </a:rPr>
              <a:t>Expovendor</a:t>
            </a:r>
            <a:r>
              <a:rPr lang="en-US" sz="1400" dirty="0">
                <a:latin typeface="Consolas" panose="020B0609020204030204" pitchFamily="49" charset="0"/>
              </a:rPr>
              <a:t> on TG. He sells logs that are from Canada and US even if he lives in Canada but does not accept escrow because he did for 7 years and only does direct deals now, he offered: Bank Logins Balances $2-4K - $100 $5-10K - $150 $10-20K - $200 $30-50K - $250. https://dump.li/i/18ccee.jpeg https://dump.li/i/ba975d.jpeg https://dump.li/i/e594e3.jpeg https://dump.li/i/540043.jpeg Did anyone ever buy from this guy and is he legit? I don't want to get scammed. He also claimed he can walk me through step by step how to bypass 2fa and </a:t>
            </a:r>
            <a:r>
              <a:rPr lang="en-US" sz="1400" dirty="0" err="1">
                <a:latin typeface="Consolas" panose="020B0609020204030204" pitchFamily="49" charset="0"/>
              </a:rPr>
              <a:t>cashout</a:t>
            </a:r>
            <a:r>
              <a:rPr lang="en-US" sz="1400" dirty="0">
                <a:latin typeface="Consolas" panose="020B0609020204030204" pitchFamily="49" charset="0"/>
              </a:rPr>
              <a:t>. – 19</a:t>
            </a:r>
            <a:r>
              <a:rPr lang="en-US" sz="1400" baseline="30000" dirty="0">
                <a:latin typeface="Consolas" panose="020B0609020204030204" pitchFamily="49" charset="0"/>
              </a:rPr>
              <a:t>th</a:t>
            </a:r>
            <a:r>
              <a:rPr lang="en-US" sz="1400" dirty="0">
                <a:latin typeface="Consolas" panose="020B0609020204030204" pitchFamily="49" charset="0"/>
              </a:rPr>
              <a:t> Dec 2025</a:t>
            </a:r>
          </a:p>
        </p:txBody>
      </p:sp>
    </p:spTree>
    <p:extLst>
      <p:ext uri="{BB962C8B-B14F-4D97-AF65-F5344CB8AC3E}">
        <p14:creationId xmlns:p14="http://schemas.microsoft.com/office/powerpoint/2010/main" val="21426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94447-78BF-4CB5-B395-1675D2331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57" y="905935"/>
            <a:ext cx="11720286" cy="5469466"/>
          </a:xfrm>
          <a:prstGeom prst="rect">
            <a:avLst/>
          </a:prstGeom>
        </p:spPr>
      </p:pic>
    </p:spTree>
    <p:extLst>
      <p:ext uri="{BB962C8B-B14F-4D97-AF65-F5344CB8AC3E}">
        <p14:creationId xmlns:p14="http://schemas.microsoft.com/office/powerpoint/2010/main" val="18186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BD3C5FE-B97D-A0B6-A024-46F9595CE2BB}"/>
              </a:ext>
            </a:extLst>
          </p:cNvPr>
          <p:cNvSpPr/>
          <p:nvPr/>
        </p:nvSpPr>
        <p:spPr>
          <a:xfrm>
            <a:off x="4416710" y="2231379"/>
            <a:ext cx="2540000"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A61854-0FD6-8A70-6231-64D72FD1F806}"/>
              </a:ext>
            </a:extLst>
          </p:cNvPr>
          <p:cNvSpPr txBox="1"/>
          <p:nvPr/>
        </p:nvSpPr>
        <p:spPr>
          <a:xfrm>
            <a:off x="4552426" y="2488147"/>
            <a:ext cx="2293968" cy="461665"/>
          </a:xfrm>
          <a:prstGeom prst="rect">
            <a:avLst/>
          </a:prstGeom>
          <a:noFill/>
        </p:spPr>
        <p:txBody>
          <a:bodyPr wrap="square" rtlCol="0">
            <a:spAutoFit/>
          </a:bodyPr>
          <a:lstStyle/>
          <a:p>
            <a:pPr algn="ctr"/>
            <a:r>
              <a:rPr lang="en-US" sz="2400" dirty="0">
                <a:latin typeface="Futura Cyrillic Medium" panose="020B0602020204020303" pitchFamily="34" charset="0"/>
              </a:rPr>
              <a:t>Thank you</a:t>
            </a:r>
            <a:endParaRPr lang="en-US" sz="2400" dirty="0">
              <a:solidFill>
                <a:schemeClr val="tx1"/>
              </a:solidFill>
              <a:latin typeface="Futura Cyrillic Medium" panose="020B0602020204020303" pitchFamily="34" charset="0"/>
            </a:endParaRPr>
          </a:p>
        </p:txBody>
      </p:sp>
      <p:pic>
        <p:nvPicPr>
          <p:cNvPr id="11" name="Picture 10">
            <a:extLst>
              <a:ext uri="{FF2B5EF4-FFF2-40B4-BE49-F238E27FC236}">
                <a16:creationId xmlns:a16="http://schemas.microsoft.com/office/drawing/2014/main" id="{FFB333E5-B3EB-C8BF-04EF-775E4B973D33}"/>
              </a:ext>
            </a:extLst>
          </p:cNvPr>
          <p:cNvPicPr>
            <a:picLocks noChangeAspect="1"/>
          </p:cNvPicPr>
          <p:nvPr/>
        </p:nvPicPr>
        <p:blipFill>
          <a:blip r:embed="rId2">
            <a:extLst>
              <a:ext uri="{28A0092B-C50C-407E-A947-70E740481C1C}">
                <a14:useLocalDpi xmlns:a14="http://schemas.microsoft.com/office/drawing/2010/main" val="0"/>
              </a:ext>
            </a:extLst>
          </a:blip>
          <a:srcRect l="3909" t="8009"/>
          <a:stretch/>
        </p:blipFill>
        <p:spPr>
          <a:xfrm>
            <a:off x="7862745" y="4467966"/>
            <a:ext cx="4329255" cy="2390034"/>
          </a:xfrm>
          <a:prstGeom prst="rect">
            <a:avLst/>
          </a:prstGeom>
        </p:spPr>
      </p:pic>
    </p:spTree>
    <p:extLst>
      <p:ext uri="{BB962C8B-B14F-4D97-AF65-F5344CB8AC3E}">
        <p14:creationId xmlns:p14="http://schemas.microsoft.com/office/powerpoint/2010/main" val="396081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798864-D773-E89E-FEF5-888EE4ADAB59}"/>
              </a:ext>
            </a:extLst>
          </p:cNvPr>
          <p:cNvSpPr/>
          <p:nvPr/>
        </p:nvSpPr>
        <p:spPr>
          <a:xfrm>
            <a:off x="1538607" y="3893758"/>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23375C-E7DC-5879-96EA-18211AFE320F}"/>
              </a:ext>
            </a:extLst>
          </p:cNvPr>
          <p:cNvSpPr txBox="1"/>
          <p:nvPr/>
        </p:nvSpPr>
        <p:spPr>
          <a:xfrm>
            <a:off x="1951393" y="4068394"/>
            <a:ext cx="2024576" cy="646331"/>
          </a:xfrm>
          <a:prstGeom prst="rect">
            <a:avLst/>
          </a:prstGeom>
          <a:noFill/>
        </p:spPr>
        <p:txBody>
          <a:bodyPr wrap="square" rtlCol="0">
            <a:spAutoFit/>
          </a:bodyPr>
          <a:lstStyle/>
          <a:p>
            <a:pPr algn="ctr"/>
            <a:r>
              <a:rPr lang="en-US" dirty="0">
                <a:solidFill>
                  <a:schemeClr val="tx1"/>
                </a:solidFill>
                <a:latin typeface="Futura Cyrillic Medium" panose="020B0602020204020303" pitchFamily="34" charset="0"/>
              </a:rPr>
              <a:t>CLOUD SOLUTION ANALYST</a:t>
            </a:r>
          </a:p>
        </p:txBody>
      </p:sp>
      <p:sp>
        <p:nvSpPr>
          <p:cNvPr id="4" name="Rectangle: Rounded Corners 3">
            <a:extLst>
              <a:ext uri="{FF2B5EF4-FFF2-40B4-BE49-F238E27FC236}">
                <a16:creationId xmlns:a16="http://schemas.microsoft.com/office/drawing/2014/main" id="{0AB775C4-1351-AFCD-C840-6E88753E239D}"/>
              </a:ext>
            </a:extLst>
          </p:cNvPr>
          <p:cNvSpPr/>
          <p:nvPr/>
        </p:nvSpPr>
        <p:spPr>
          <a:xfrm>
            <a:off x="1538607" y="2430951"/>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1EFFA6-E929-CDB1-99CF-74ECB9D082EB}"/>
              </a:ext>
            </a:extLst>
          </p:cNvPr>
          <p:cNvSpPr txBox="1"/>
          <p:nvPr/>
        </p:nvSpPr>
        <p:spPr>
          <a:xfrm>
            <a:off x="1951393" y="2687719"/>
            <a:ext cx="2024576" cy="461665"/>
          </a:xfrm>
          <a:prstGeom prst="rect">
            <a:avLst/>
          </a:prstGeom>
          <a:noFill/>
        </p:spPr>
        <p:txBody>
          <a:bodyPr wrap="square" rtlCol="0">
            <a:spAutoFit/>
          </a:bodyPr>
          <a:lstStyle/>
          <a:p>
            <a:pPr algn="ctr"/>
            <a:r>
              <a:rPr lang="en-US" sz="2400" dirty="0">
                <a:latin typeface="Futura Cyrillic Medium" panose="020B0602020204020303" pitchFamily="34" charset="0"/>
              </a:rPr>
              <a:t>IT AUDITOR</a:t>
            </a:r>
            <a:endParaRPr lang="en-US" sz="2400" dirty="0">
              <a:solidFill>
                <a:schemeClr val="tx1"/>
              </a:solidFill>
              <a:latin typeface="Futura Cyrillic Medium" panose="020B0602020204020303" pitchFamily="34" charset="0"/>
            </a:endParaRPr>
          </a:p>
        </p:txBody>
      </p:sp>
      <p:sp>
        <p:nvSpPr>
          <p:cNvPr id="6" name="Rectangle: Rounded Corners 5">
            <a:extLst>
              <a:ext uri="{FF2B5EF4-FFF2-40B4-BE49-F238E27FC236}">
                <a16:creationId xmlns:a16="http://schemas.microsoft.com/office/drawing/2014/main" id="{1C49C525-1CFC-1E49-270D-CF8614536F53}"/>
              </a:ext>
            </a:extLst>
          </p:cNvPr>
          <p:cNvSpPr/>
          <p:nvPr/>
        </p:nvSpPr>
        <p:spPr>
          <a:xfrm>
            <a:off x="1538607" y="96814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62A317-4A91-8894-3966-359D1DB30AD7}"/>
              </a:ext>
            </a:extLst>
          </p:cNvPr>
          <p:cNvSpPr txBox="1"/>
          <p:nvPr/>
        </p:nvSpPr>
        <p:spPr>
          <a:xfrm>
            <a:off x="1951393" y="1224912"/>
            <a:ext cx="2024576" cy="461665"/>
          </a:xfrm>
          <a:prstGeom prst="rect">
            <a:avLst/>
          </a:prstGeom>
          <a:noFill/>
        </p:spPr>
        <p:txBody>
          <a:bodyPr wrap="square" rtlCol="0">
            <a:spAutoFit/>
          </a:bodyPr>
          <a:lstStyle/>
          <a:p>
            <a:pPr algn="ctr"/>
            <a:r>
              <a:rPr lang="en-US" sz="2400" dirty="0">
                <a:latin typeface="Futura Cyrillic Medium" panose="020B0602020204020303" pitchFamily="34" charset="0"/>
              </a:rPr>
              <a:t>FS AUDITOR</a:t>
            </a:r>
            <a:endParaRPr lang="en-US" sz="2400" dirty="0">
              <a:solidFill>
                <a:schemeClr val="tx1"/>
              </a:solidFill>
              <a:latin typeface="Futura Cyrillic Medium" panose="020B0602020204020303" pitchFamily="34" charset="0"/>
            </a:endParaRPr>
          </a:p>
        </p:txBody>
      </p:sp>
      <p:sp>
        <p:nvSpPr>
          <p:cNvPr id="8" name="Rectangle: Rounded Corners 7">
            <a:extLst>
              <a:ext uri="{FF2B5EF4-FFF2-40B4-BE49-F238E27FC236}">
                <a16:creationId xmlns:a16="http://schemas.microsoft.com/office/drawing/2014/main" id="{11AF36C1-191D-9FB1-3BBD-CBDAB7CAFF28}"/>
              </a:ext>
            </a:extLst>
          </p:cNvPr>
          <p:cNvSpPr/>
          <p:nvPr/>
        </p:nvSpPr>
        <p:spPr>
          <a:xfrm>
            <a:off x="6436944" y="96814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6307B6-6674-2C80-DD17-51F4D2EBA306}"/>
              </a:ext>
            </a:extLst>
          </p:cNvPr>
          <p:cNvSpPr txBox="1"/>
          <p:nvPr/>
        </p:nvSpPr>
        <p:spPr>
          <a:xfrm>
            <a:off x="6849730" y="1224911"/>
            <a:ext cx="2024576" cy="461665"/>
          </a:xfrm>
          <a:prstGeom prst="rect">
            <a:avLst/>
          </a:prstGeom>
          <a:noFill/>
        </p:spPr>
        <p:txBody>
          <a:bodyPr wrap="square" rtlCol="0">
            <a:spAutoFit/>
          </a:bodyPr>
          <a:lstStyle/>
          <a:p>
            <a:pPr algn="ctr"/>
            <a:r>
              <a:rPr lang="en-US" sz="2400" dirty="0">
                <a:latin typeface="Futura Cyrillic Medium" panose="020B0602020204020303" pitchFamily="34" charset="0"/>
              </a:rPr>
              <a:t>FLORIST</a:t>
            </a:r>
            <a:endParaRPr lang="en-US" sz="2400" dirty="0">
              <a:solidFill>
                <a:schemeClr val="tx1"/>
              </a:solidFill>
              <a:latin typeface="Futura Cyrillic Medium" panose="020B0602020204020303" pitchFamily="34" charset="0"/>
            </a:endParaRPr>
          </a:p>
        </p:txBody>
      </p:sp>
      <p:sp>
        <p:nvSpPr>
          <p:cNvPr id="11" name="Rectangle: Rounded Corners 10">
            <a:extLst>
              <a:ext uri="{FF2B5EF4-FFF2-40B4-BE49-F238E27FC236}">
                <a16:creationId xmlns:a16="http://schemas.microsoft.com/office/drawing/2014/main" id="{E93232E0-D4FA-7654-E8A3-247AC08BC6BB}"/>
              </a:ext>
            </a:extLst>
          </p:cNvPr>
          <p:cNvSpPr/>
          <p:nvPr/>
        </p:nvSpPr>
        <p:spPr>
          <a:xfrm>
            <a:off x="6436944" y="2430951"/>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B2880A-F3EF-9CDA-097A-803A259EF85A}"/>
              </a:ext>
            </a:extLst>
          </p:cNvPr>
          <p:cNvSpPr txBox="1"/>
          <p:nvPr/>
        </p:nvSpPr>
        <p:spPr>
          <a:xfrm>
            <a:off x="6849730" y="2594636"/>
            <a:ext cx="2024576" cy="646331"/>
          </a:xfrm>
          <a:prstGeom prst="rect">
            <a:avLst/>
          </a:prstGeom>
          <a:noFill/>
        </p:spPr>
        <p:txBody>
          <a:bodyPr wrap="square" rtlCol="0">
            <a:spAutoFit/>
          </a:bodyPr>
          <a:lstStyle/>
          <a:p>
            <a:pPr algn="ctr"/>
            <a:r>
              <a:rPr lang="en-US" dirty="0">
                <a:latin typeface="Futura Cyrillic Medium" panose="020B0602020204020303" pitchFamily="34" charset="0"/>
              </a:rPr>
              <a:t>CENTRAL BANK ANALYST</a:t>
            </a:r>
            <a:endParaRPr lang="en-US" dirty="0">
              <a:solidFill>
                <a:schemeClr val="tx1"/>
              </a:solidFill>
              <a:latin typeface="Futura Cyrillic Medium" panose="020B0602020204020303" pitchFamily="34" charset="0"/>
            </a:endParaRPr>
          </a:p>
        </p:txBody>
      </p:sp>
      <p:sp>
        <p:nvSpPr>
          <p:cNvPr id="13" name="Rectangle: Rounded Corners 12">
            <a:extLst>
              <a:ext uri="{FF2B5EF4-FFF2-40B4-BE49-F238E27FC236}">
                <a16:creationId xmlns:a16="http://schemas.microsoft.com/office/drawing/2014/main" id="{5C9A9870-2E1E-A71C-F3EB-E7902026663E}"/>
              </a:ext>
            </a:extLst>
          </p:cNvPr>
          <p:cNvSpPr/>
          <p:nvPr/>
        </p:nvSpPr>
        <p:spPr>
          <a:xfrm>
            <a:off x="6378171" y="3893758"/>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AED563-8361-0EF7-6A50-72D596E5B88A}"/>
              </a:ext>
            </a:extLst>
          </p:cNvPr>
          <p:cNvSpPr txBox="1"/>
          <p:nvPr/>
        </p:nvSpPr>
        <p:spPr>
          <a:xfrm>
            <a:off x="6584563" y="3929894"/>
            <a:ext cx="2437363" cy="923330"/>
          </a:xfrm>
          <a:prstGeom prst="rect">
            <a:avLst/>
          </a:prstGeom>
          <a:noFill/>
        </p:spPr>
        <p:txBody>
          <a:bodyPr wrap="square" rtlCol="0">
            <a:spAutoFit/>
          </a:bodyPr>
          <a:lstStyle/>
          <a:p>
            <a:pPr algn="ctr"/>
            <a:r>
              <a:rPr lang="en-US" dirty="0">
                <a:latin typeface="Futura Cyrillic Medium" panose="020B0602020204020303" pitchFamily="34" charset="0"/>
              </a:rPr>
              <a:t>ASSISTANT TO CHAIRMAN OF RICH PEOPLES’ SOCIAL CLUB</a:t>
            </a:r>
            <a:endParaRPr lang="en-US" dirty="0">
              <a:solidFill>
                <a:schemeClr val="tx1"/>
              </a:solidFill>
              <a:latin typeface="Futura Cyrillic Medium" panose="020B0602020204020303" pitchFamily="34" charset="0"/>
            </a:endParaRPr>
          </a:p>
        </p:txBody>
      </p:sp>
      <p:sp>
        <p:nvSpPr>
          <p:cNvPr id="15" name="Freeform: Shape 14">
            <a:extLst>
              <a:ext uri="{FF2B5EF4-FFF2-40B4-BE49-F238E27FC236}">
                <a16:creationId xmlns:a16="http://schemas.microsoft.com/office/drawing/2014/main" id="{B0C7FCE1-8065-3624-82C5-D184F82850F7}"/>
              </a:ext>
            </a:extLst>
          </p:cNvPr>
          <p:cNvSpPr/>
          <p:nvPr/>
        </p:nvSpPr>
        <p:spPr>
          <a:xfrm>
            <a:off x="2765102" y="2025916"/>
            <a:ext cx="438036" cy="339478"/>
          </a:xfrm>
          <a:custGeom>
            <a:avLst/>
            <a:gdLst>
              <a:gd name="connsiteX0" fmla="*/ 224493 w 438036"/>
              <a:gd name="connsiteY0" fmla="*/ 0 h 339478"/>
              <a:gd name="connsiteX1" fmla="*/ 197116 w 438036"/>
              <a:gd name="connsiteY1" fmla="*/ 180690 h 339478"/>
              <a:gd name="connsiteX2" fmla="*/ 186165 w 438036"/>
              <a:gd name="connsiteY2" fmla="*/ 229969 h 339478"/>
              <a:gd name="connsiteX3" fmla="*/ 164263 w 438036"/>
              <a:gd name="connsiteY3" fmla="*/ 339478 h 339478"/>
              <a:gd name="connsiteX4" fmla="*/ 93082 w 438036"/>
              <a:gd name="connsiteY4" fmla="*/ 208067 h 339478"/>
              <a:gd name="connsiteX5" fmla="*/ 0 w 438036"/>
              <a:gd name="connsiteY5" fmla="*/ 131411 h 339478"/>
              <a:gd name="connsiteX6" fmla="*/ 93082 w 438036"/>
              <a:gd name="connsiteY6" fmla="*/ 295674 h 339478"/>
              <a:gd name="connsiteX7" fmla="*/ 438036 w 438036"/>
              <a:gd name="connsiteY7" fmla="*/ 13141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6" h="339478">
                <a:moveTo>
                  <a:pt x="224493" y="0"/>
                </a:moveTo>
                <a:cubicBezTo>
                  <a:pt x="215367" y="60230"/>
                  <a:pt x="207131" y="120601"/>
                  <a:pt x="197116" y="180690"/>
                </a:cubicBezTo>
                <a:cubicBezTo>
                  <a:pt x="194350" y="197288"/>
                  <a:pt x="188824" y="213353"/>
                  <a:pt x="186165" y="229969"/>
                </a:cubicBezTo>
                <a:cubicBezTo>
                  <a:pt x="169275" y="335528"/>
                  <a:pt x="189742" y="288521"/>
                  <a:pt x="164263" y="339478"/>
                </a:cubicBezTo>
                <a:cubicBezTo>
                  <a:pt x="140536" y="295674"/>
                  <a:pt x="123951" y="247168"/>
                  <a:pt x="93082" y="208067"/>
                </a:cubicBezTo>
                <a:cubicBezTo>
                  <a:pt x="68176" y="176519"/>
                  <a:pt x="0" y="91216"/>
                  <a:pt x="0" y="131411"/>
                </a:cubicBezTo>
                <a:cubicBezTo>
                  <a:pt x="0" y="194345"/>
                  <a:pt x="93082" y="295674"/>
                  <a:pt x="93082" y="295674"/>
                </a:cubicBezTo>
                <a:cubicBezTo>
                  <a:pt x="424432" y="144040"/>
                  <a:pt x="321394" y="218890"/>
                  <a:pt x="438036" y="13141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reeform: Shape 15">
            <a:extLst>
              <a:ext uri="{FF2B5EF4-FFF2-40B4-BE49-F238E27FC236}">
                <a16:creationId xmlns:a16="http://schemas.microsoft.com/office/drawing/2014/main" id="{DF77D115-D03D-535C-7661-8A808CCFDAF7}"/>
              </a:ext>
            </a:extLst>
          </p:cNvPr>
          <p:cNvSpPr/>
          <p:nvPr/>
        </p:nvSpPr>
        <p:spPr>
          <a:xfrm>
            <a:off x="2687533" y="3451847"/>
            <a:ext cx="438036" cy="339478"/>
          </a:xfrm>
          <a:custGeom>
            <a:avLst/>
            <a:gdLst>
              <a:gd name="connsiteX0" fmla="*/ 224493 w 438036"/>
              <a:gd name="connsiteY0" fmla="*/ 0 h 339478"/>
              <a:gd name="connsiteX1" fmla="*/ 197116 w 438036"/>
              <a:gd name="connsiteY1" fmla="*/ 180690 h 339478"/>
              <a:gd name="connsiteX2" fmla="*/ 186165 w 438036"/>
              <a:gd name="connsiteY2" fmla="*/ 229969 h 339478"/>
              <a:gd name="connsiteX3" fmla="*/ 164263 w 438036"/>
              <a:gd name="connsiteY3" fmla="*/ 339478 h 339478"/>
              <a:gd name="connsiteX4" fmla="*/ 93082 w 438036"/>
              <a:gd name="connsiteY4" fmla="*/ 208067 h 339478"/>
              <a:gd name="connsiteX5" fmla="*/ 0 w 438036"/>
              <a:gd name="connsiteY5" fmla="*/ 131411 h 339478"/>
              <a:gd name="connsiteX6" fmla="*/ 93082 w 438036"/>
              <a:gd name="connsiteY6" fmla="*/ 295674 h 339478"/>
              <a:gd name="connsiteX7" fmla="*/ 438036 w 438036"/>
              <a:gd name="connsiteY7" fmla="*/ 13141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6" h="339478">
                <a:moveTo>
                  <a:pt x="224493" y="0"/>
                </a:moveTo>
                <a:cubicBezTo>
                  <a:pt x="215367" y="60230"/>
                  <a:pt x="207131" y="120601"/>
                  <a:pt x="197116" y="180690"/>
                </a:cubicBezTo>
                <a:cubicBezTo>
                  <a:pt x="194350" y="197288"/>
                  <a:pt x="188824" y="213353"/>
                  <a:pt x="186165" y="229969"/>
                </a:cubicBezTo>
                <a:cubicBezTo>
                  <a:pt x="169275" y="335528"/>
                  <a:pt x="189742" y="288521"/>
                  <a:pt x="164263" y="339478"/>
                </a:cubicBezTo>
                <a:cubicBezTo>
                  <a:pt x="140536" y="295674"/>
                  <a:pt x="123951" y="247168"/>
                  <a:pt x="93082" y="208067"/>
                </a:cubicBezTo>
                <a:cubicBezTo>
                  <a:pt x="68176" y="176519"/>
                  <a:pt x="0" y="91216"/>
                  <a:pt x="0" y="131411"/>
                </a:cubicBezTo>
                <a:cubicBezTo>
                  <a:pt x="0" y="194345"/>
                  <a:pt x="93082" y="295674"/>
                  <a:pt x="93082" y="295674"/>
                </a:cubicBezTo>
                <a:cubicBezTo>
                  <a:pt x="424432" y="144040"/>
                  <a:pt x="321394" y="218890"/>
                  <a:pt x="438036" y="13141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Freeform: Shape 16">
            <a:extLst>
              <a:ext uri="{FF2B5EF4-FFF2-40B4-BE49-F238E27FC236}">
                <a16:creationId xmlns:a16="http://schemas.microsoft.com/office/drawing/2014/main" id="{95449F55-CF6C-D162-98FA-7FE3372C3CE2}"/>
              </a:ext>
            </a:extLst>
          </p:cNvPr>
          <p:cNvSpPr/>
          <p:nvPr/>
        </p:nvSpPr>
        <p:spPr>
          <a:xfrm>
            <a:off x="7643000" y="2039181"/>
            <a:ext cx="438036" cy="339478"/>
          </a:xfrm>
          <a:custGeom>
            <a:avLst/>
            <a:gdLst>
              <a:gd name="connsiteX0" fmla="*/ 224493 w 438036"/>
              <a:gd name="connsiteY0" fmla="*/ 0 h 339478"/>
              <a:gd name="connsiteX1" fmla="*/ 197116 w 438036"/>
              <a:gd name="connsiteY1" fmla="*/ 180690 h 339478"/>
              <a:gd name="connsiteX2" fmla="*/ 186165 w 438036"/>
              <a:gd name="connsiteY2" fmla="*/ 229969 h 339478"/>
              <a:gd name="connsiteX3" fmla="*/ 164263 w 438036"/>
              <a:gd name="connsiteY3" fmla="*/ 339478 h 339478"/>
              <a:gd name="connsiteX4" fmla="*/ 93082 w 438036"/>
              <a:gd name="connsiteY4" fmla="*/ 208067 h 339478"/>
              <a:gd name="connsiteX5" fmla="*/ 0 w 438036"/>
              <a:gd name="connsiteY5" fmla="*/ 131411 h 339478"/>
              <a:gd name="connsiteX6" fmla="*/ 93082 w 438036"/>
              <a:gd name="connsiteY6" fmla="*/ 295674 h 339478"/>
              <a:gd name="connsiteX7" fmla="*/ 438036 w 438036"/>
              <a:gd name="connsiteY7" fmla="*/ 13141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6" h="339478">
                <a:moveTo>
                  <a:pt x="224493" y="0"/>
                </a:moveTo>
                <a:cubicBezTo>
                  <a:pt x="215367" y="60230"/>
                  <a:pt x="207131" y="120601"/>
                  <a:pt x="197116" y="180690"/>
                </a:cubicBezTo>
                <a:cubicBezTo>
                  <a:pt x="194350" y="197288"/>
                  <a:pt x="188824" y="213353"/>
                  <a:pt x="186165" y="229969"/>
                </a:cubicBezTo>
                <a:cubicBezTo>
                  <a:pt x="169275" y="335528"/>
                  <a:pt x="189742" y="288521"/>
                  <a:pt x="164263" y="339478"/>
                </a:cubicBezTo>
                <a:cubicBezTo>
                  <a:pt x="140536" y="295674"/>
                  <a:pt x="123951" y="247168"/>
                  <a:pt x="93082" y="208067"/>
                </a:cubicBezTo>
                <a:cubicBezTo>
                  <a:pt x="68176" y="176519"/>
                  <a:pt x="0" y="91216"/>
                  <a:pt x="0" y="131411"/>
                </a:cubicBezTo>
                <a:cubicBezTo>
                  <a:pt x="0" y="194345"/>
                  <a:pt x="93082" y="295674"/>
                  <a:pt x="93082" y="295674"/>
                </a:cubicBezTo>
                <a:cubicBezTo>
                  <a:pt x="424432" y="144040"/>
                  <a:pt x="321394" y="218890"/>
                  <a:pt x="438036" y="13141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Freeform: Shape 17">
            <a:extLst>
              <a:ext uri="{FF2B5EF4-FFF2-40B4-BE49-F238E27FC236}">
                <a16:creationId xmlns:a16="http://schemas.microsoft.com/office/drawing/2014/main" id="{4A7B1F95-4F41-E3FD-BD73-ECE66A6162EB}"/>
              </a:ext>
            </a:extLst>
          </p:cNvPr>
          <p:cNvSpPr/>
          <p:nvPr/>
        </p:nvSpPr>
        <p:spPr>
          <a:xfrm>
            <a:off x="7643000" y="3486197"/>
            <a:ext cx="438036" cy="339478"/>
          </a:xfrm>
          <a:custGeom>
            <a:avLst/>
            <a:gdLst>
              <a:gd name="connsiteX0" fmla="*/ 224493 w 438036"/>
              <a:gd name="connsiteY0" fmla="*/ 0 h 339478"/>
              <a:gd name="connsiteX1" fmla="*/ 197116 w 438036"/>
              <a:gd name="connsiteY1" fmla="*/ 180690 h 339478"/>
              <a:gd name="connsiteX2" fmla="*/ 186165 w 438036"/>
              <a:gd name="connsiteY2" fmla="*/ 229969 h 339478"/>
              <a:gd name="connsiteX3" fmla="*/ 164263 w 438036"/>
              <a:gd name="connsiteY3" fmla="*/ 339478 h 339478"/>
              <a:gd name="connsiteX4" fmla="*/ 93082 w 438036"/>
              <a:gd name="connsiteY4" fmla="*/ 208067 h 339478"/>
              <a:gd name="connsiteX5" fmla="*/ 0 w 438036"/>
              <a:gd name="connsiteY5" fmla="*/ 131411 h 339478"/>
              <a:gd name="connsiteX6" fmla="*/ 93082 w 438036"/>
              <a:gd name="connsiteY6" fmla="*/ 295674 h 339478"/>
              <a:gd name="connsiteX7" fmla="*/ 438036 w 438036"/>
              <a:gd name="connsiteY7" fmla="*/ 131411 h 3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6" h="339478">
                <a:moveTo>
                  <a:pt x="224493" y="0"/>
                </a:moveTo>
                <a:cubicBezTo>
                  <a:pt x="215367" y="60230"/>
                  <a:pt x="207131" y="120601"/>
                  <a:pt x="197116" y="180690"/>
                </a:cubicBezTo>
                <a:cubicBezTo>
                  <a:pt x="194350" y="197288"/>
                  <a:pt x="188824" y="213353"/>
                  <a:pt x="186165" y="229969"/>
                </a:cubicBezTo>
                <a:cubicBezTo>
                  <a:pt x="169275" y="335528"/>
                  <a:pt x="189742" y="288521"/>
                  <a:pt x="164263" y="339478"/>
                </a:cubicBezTo>
                <a:cubicBezTo>
                  <a:pt x="140536" y="295674"/>
                  <a:pt x="123951" y="247168"/>
                  <a:pt x="93082" y="208067"/>
                </a:cubicBezTo>
                <a:cubicBezTo>
                  <a:pt x="68176" y="176519"/>
                  <a:pt x="0" y="91216"/>
                  <a:pt x="0" y="131411"/>
                </a:cubicBezTo>
                <a:cubicBezTo>
                  <a:pt x="0" y="194345"/>
                  <a:pt x="93082" y="295674"/>
                  <a:pt x="93082" y="295674"/>
                </a:cubicBezTo>
                <a:cubicBezTo>
                  <a:pt x="424432" y="144040"/>
                  <a:pt x="321394" y="218890"/>
                  <a:pt x="438036" y="13141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Freeform: Shape 18">
            <a:extLst>
              <a:ext uri="{FF2B5EF4-FFF2-40B4-BE49-F238E27FC236}">
                <a16:creationId xmlns:a16="http://schemas.microsoft.com/office/drawing/2014/main" id="{7038BF2F-B0D7-298D-4EC9-02F80BBCA904}"/>
              </a:ext>
            </a:extLst>
          </p:cNvPr>
          <p:cNvSpPr/>
          <p:nvPr/>
        </p:nvSpPr>
        <p:spPr>
          <a:xfrm>
            <a:off x="4517246" y="1123721"/>
            <a:ext cx="1631683" cy="3229261"/>
          </a:xfrm>
          <a:custGeom>
            <a:avLst/>
            <a:gdLst>
              <a:gd name="connsiteX0" fmla="*/ 0 w 1631683"/>
              <a:gd name="connsiteY0" fmla="*/ 3229261 h 3229261"/>
              <a:gd name="connsiteX1" fmla="*/ 454462 w 1631683"/>
              <a:gd name="connsiteY1" fmla="*/ 3114277 h 3229261"/>
              <a:gd name="connsiteX2" fmla="*/ 651578 w 1631683"/>
              <a:gd name="connsiteY2" fmla="*/ 2889783 h 3229261"/>
              <a:gd name="connsiteX3" fmla="*/ 991056 w 1631683"/>
              <a:gd name="connsiteY3" fmla="*/ 1969908 h 3229261"/>
              <a:gd name="connsiteX4" fmla="*/ 963679 w 1631683"/>
              <a:gd name="connsiteY4" fmla="*/ 1077410 h 3229261"/>
              <a:gd name="connsiteX5" fmla="*/ 925350 w 1631683"/>
              <a:gd name="connsiteY5" fmla="*/ 863867 h 3229261"/>
              <a:gd name="connsiteX6" fmla="*/ 832268 w 1631683"/>
              <a:gd name="connsiteY6" fmla="*/ 431307 h 3229261"/>
              <a:gd name="connsiteX7" fmla="*/ 815841 w 1631683"/>
              <a:gd name="connsiteY7" fmla="*/ 321798 h 3229261"/>
              <a:gd name="connsiteX8" fmla="*/ 848694 w 1631683"/>
              <a:gd name="connsiteY8" fmla="*/ 234190 h 3229261"/>
              <a:gd name="connsiteX9" fmla="*/ 1056761 w 1631683"/>
              <a:gd name="connsiteY9" fmla="*/ 168485 h 3229261"/>
              <a:gd name="connsiteX10" fmla="*/ 1450994 w 1631683"/>
              <a:gd name="connsiteY10" fmla="*/ 173960 h 3229261"/>
              <a:gd name="connsiteX11" fmla="*/ 1489322 w 1631683"/>
              <a:gd name="connsiteY11" fmla="*/ 179436 h 3229261"/>
              <a:gd name="connsiteX12" fmla="*/ 1593355 w 1631683"/>
              <a:gd name="connsiteY12" fmla="*/ 173960 h 3229261"/>
              <a:gd name="connsiteX13" fmla="*/ 1538601 w 1631683"/>
              <a:gd name="connsiteY13" fmla="*/ 48025 h 3229261"/>
              <a:gd name="connsiteX14" fmla="*/ 1505748 w 1631683"/>
              <a:gd name="connsiteY14" fmla="*/ 4222 h 3229261"/>
              <a:gd name="connsiteX15" fmla="*/ 1620732 w 1631683"/>
              <a:gd name="connsiteY15" fmla="*/ 327273 h 3229261"/>
              <a:gd name="connsiteX16" fmla="*/ 1631683 w 1631683"/>
              <a:gd name="connsiteY16" fmla="*/ 343699 h 3229261"/>
              <a:gd name="connsiteX17" fmla="*/ 1494797 w 1631683"/>
              <a:gd name="connsiteY17" fmla="*/ 436782 h 3229261"/>
              <a:gd name="connsiteX18" fmla="*/ 1303156 w 1631683"/>
              <a:gd name="connsiteY18" fmla="*/ 540816 h 3229261"/>
              <a:gd name="connsiteX19" fmla="*/ 1286730 w 1631683"/>
              <a:gd name="connsiteY19" fmla="*/ 546291 h 322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1683" h="3229261">
                <a:moveTo>
                  <a:pt x="0" y="3229261"/>
                </a:moveTo>
                <a:cubicBezTo>
                  <a:pt x="160064" y="3212844"/>
                  <a:pt x="314184" y="3215979"/>
                  <a:pt x="454462" y="3114277"/>
                </a:cubicBezTo>
                <a:cubicBezTo>
                  <a:pt x="535086" y="3055825"/>
                  <a:pt x="585873" y="2964614"/>
                  <a:pt x="651578" y="2889783"/>
                </a:cubicBezTo>
                <a:cubicBezTo>
                  <a:pt x="949868" y="2178964"/>
                  <a:pt x="851566" y="2490670"/>
                  <a:pt x="991056" y="1969908"/>
                </a:cubicBezTo>
                <a:cubicBezTo>
                  <a:pt x="1022177" y="1510873"/>
                  <a:pt x="1028739" y="1658876"/>
                  <a:pt x="963679" y="1077410"/>
                </a:cubicBezTo>
                <a:cubicBezTo>
                  <a:pt x="955638" y="1005540"/>
                  <a:pt x="938840" y="934916"/>
                  <a:pt x="925350" y="863867"/>
                </a:cubicBezTo>
                <a:cubicBezTo>
                  <a:pt x="799371" y="200378"/>
                  <a:pt x="964862" y="1083220"/>
                  <a:pt x="832268" y="431307"/>
                </a:cubicBezTo>
                <a:cubicBezTo>
                  <a:pt x="824911" y="395136"/>
                  <a:pt x="821317" y="358301"/>
                  <a:pt x="815841" y="321798"/>
                </a:cubicBezTo>
                <a:cubicBezTo>
                  <a:pt x="826792" y="292595"/>
                  <a:pt x="828029" y="257550"/>
                  <a:pt x="848694" y="234190"/>
                </a:cubicBezTo>
                <a:cubicBezTo>
                  <a:pt x="908827" y="166214"/>
                  <a:pt x="976678" y="176112"/>
                  <a:pt x="1056761" y="168485"/>
                </a:cubicBezTo>
                <a:lnTo>
                  <a:pt x="1450994" y="173960"/>
                </a:lnTo>
                <a:cubicBezTo>
                  <a:pt x="1463896" y="174287"/>
                  <a:pt x="1476416" y="179436"/>
                  <a:pt x="1489322" y="179436"/>
                </a:cubicBezTo>
                <a:cubicBezTo>
                  <a:pt x="1524048" y="179436"/>
                  <a:pt x="1558677" y="175785"/>
                  <a:pt x="1593355" y="173960"/>
                </a:cubicBezTo>
                <a:cubicBezTo>
                  <a:pt x="1575104" y="131982"/>
                  <a:pt x="1559595" y="88701"/>
                  <a:pt x="1538601" y="48025"/>
                </a:cubicBezTo>
                <a:cubicBezTo>
                  <a:pt x="1530230" y="31806"/>
                  <a:pt x="1505748" y="-14029"/>
                  <a:pt x="1505748" y="4222"/>
                </a:cubicBezTo>
                <a:cubicBezTo>
                  <a:pt x="1505748" y="170786"/>
                  <a:pt x="1541732" y="197155"/>
                  <a:pt x="1620732" y="327273"/>
                </a:cubicBezTo>
                <a:cubicBezTo>
                  <a:pt x="1624147" y="332898"/>
                  <a:pt x="1628033" y="338224"/>
                  <a:pt x="1631683" y="343699"/>
                </a:cubicBezTo>
                <a:cubicBezTo>
                  <a:pt x="1586054" y="374727"/>
                  <a:pt x="1542112" y="408393"/>
                  <a:pt x="1494797" y="436782"/>
                </a:cubicBezTo>
                <a:cubicBezTo>
                  <a:pt x="1432469" y="474179"/>
                  <a:pt x="1367477" y="506963"/>
                  <a:pt x="1303156" y="540816"/>
                </a:cubicBezTo>
                <a:cubicBezTo>
                  <a:pt x="1298049" y="543504"/>
                  <a:pt x="1286730" y="546291"/>
                  <a:pt x="1286730" y="5462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Freeform: Shape 19">
            <a:extLst>
              <a:ext uri="{FF2B5EF4-FFF2-40B4-BE49-F238E27FC236}">
                <a16:creationId xmlns:a16="http://schemas.microsoft.com/office/drawing/2014/main" id="{70EDB233-DD44-4831-9129-5B39A98DEC7A}"/>
              </a:ext>
            </a:extLst>
          </p:cNvPr>
          <p:cNvSpPr/>
          <p:nvPr/>
        </p:nvSpPr>
        <p:spPr>
          <a:xfrm>
            <a:off x="4942268" y="4796398"/>
            <a:ext cx="2642564" cy="782989"/>
          </a:xfrm>
          <a:custGeom>
            <a:avLst/>
            <a:gdLst>
              <a:gd name="connsiteX0" fmla="*/ 2642564 w 2642564"/>
              <a:gd name="connsiteY0" fmla="*/ 0 h 782989"/>
              <a:gd name="connsiteX1" fmla="*/ 2450923 w 2642564"/>
              <a:gd name="connsiteY1" fmla="*/ 334002 h 782989"/>
              <a:gd name="connsiteX2" fmla="*/ 2270233 w 2642564"/>
              <a:gd name="connsiteY2" fmla="*/ 520167 h 782989"/>
              <a:gd name="connsiteX3" fmla="*/ 2089544 w 2642564"/>
              <a:gd name="connsiteY3" fmla="*/ 558495 h 782989"/>
              <a:gd name="connsiteX4" fmla="*/ 1525572 w 2642564"/>
              <a:gd name="connsiteY4" fmla="*/ 487315 h 782989"/>
              <a:gd name="connsiteX5" fmla="*/ 1290128 w 2642564"/>
              <a:gd name="connsiteY5" fmla="*/ 427085 h 782989"/>
              <a:gd name="connsiteX6" fmla="*/ 715206 w 2642564"/>
              <a:gd name="connsiteY6" fmla="*/ 257346 h 782989"/>
              <a:gd name="connsiteX7" fmla="*/ 594746 w 2642564"/>
              <a:gd name="connsiteY7" fmla="*/ 251870 h 782989"/>
              <a:gd name="connsiteX8" fmla="*/ 468811 w 2642564"/>
              <a:gd name="connsiteY8" fmla="*/ 279247 h 782989"/>
              <a:gd name="connsiteX9" fmla="*/ 392154 w 2642564"/>
              <a:gd name="connsiteY9" fmla="*/ 339477 h 782989"/>
              <a:gd name="connsiteX10" fmla="*/ 271694 w 2642564"/>
              <a:gd name="connsiteY10" fmla="*/ 613250 h 782989"/>
              <a:gd name="connsiteX11" fmla="*/ 222415 w 2642564"/>
              <a:gd name="connsiteY11" fmla="*/ 700857 h 782989"/>
              <a:gd name="connsiteX12" fmla="*/ 145759 w 2642564"/>
              <a:gd name="connsiteY12" fmla="*/ 618725 h 782989"/>
              <a:gd name="connsiteX13" fmla="*/ 3397 w 2642564"/>
              <a:gd name="connsiteY13" fmla="*/ 525643 h 782989"/>
              <a:gd name="connsiteX14" fmla="*/ 326449 w 2642564"/>
              <a:gd name="connsiteY14" fmla="*/ 782989 h 782989"/>
              <a:gd name="connsiteX15" fmla="*/ 824715 w 2642564"/>
              <a:gd name="connsiteY15" fmla="*/ 591348 h 782989"/>
              <a:gd name="connsiteX16" fmla="*/ 890420 w 2642564"/>
              <a:gd name="connsiteY16" fmla="*/ 563971 h 7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2564" h="782989">
                <a:moveTo>
                  <a:pt x="2642564" y="0"/>
                </a:moveTo>
                <a:cubicBezTo>
                  <a:pt x="2584651" y="115826"/>
                  <a:pt x="2531234" y="227360"/>
                  <a:pt x="2450923" y="334002"/>
                </a:cubicBezTo>
                <a:cubicBezTo>
                  <a:pt x="2398900" y="403082"/>
                  <a:pt x="2343691" y="474534"/>
                  <a:pt x="2270233" y="520167"/>
                </a:cubicBezTo>
                <a:cubicBezTo>
                  <a:pt x="2217933" y="552656"/>
                  <a:pt x="2149774" y="545719"/>
                  <a:pt x="2089544" y="558495"/>
                </a:cubicBezTo>
                <a:cubicBezTo>
                  <a:pt x="1898635" y="539015"/>
                  <a:pt x="1714547" y="524331"/>
                  <a:pt x="1525572" y="487315"/>
                </a:cubicBezTo>
                <a:cubicBezTo>
                  <a:pt x="1446074" y="471743"/>
                  <a:pt x="1367812" y="450053"/>
                  <a:pt x="1290128" y="427085"/>
                </a:cubicBezTo>
                <a:cubicBezTo>
                  <a:pt x="1173296" y="392543"/>
                  <a:pt x="878824" y="284120"/>
                  <a:pt x="715206" y="257346"/>
                </a:cubicBezTo>
                <a:cubicBezTo>
                  <a:pt x="675539" y="250855"/>
                  <a:pt x="634899" y="253695"/>
                  <a:pt x="594746" y="251870"/>
                </a:cubicBezTo>
                <a:cubicBezTo>
                  <a:pt x="552768" y="260996"/>
                  <a:pt x="508241" y="262196"/>
                  <a:pt x="468811" y="279247"/>
                </a:cubicBezTo>
                <a:cubicBezTo>
                  <a:pt x="438984" y="292145"/>
                  <a:pt x="413372" y="314864"/>
                  <a:pt x="392154" y="339477"/>
                </a:cubicBezTo>
                <a:cubicBezTo>
                  <a:pt x="316612" y="427106"/>
                  <a:pt x="317345" y="503688"/>
                  <a:pt x="271694" y="613250"/>
                </a:cubicBezTo>
                <a:cubicBezTo>
                  <a:pt x="258807" y="644178"/>
                  <a:pt x="238841" y="671655"/>
                  <a:pt x="222415" y="700857"/>
                </a:cubicBezTo>
                <a:cubicBezTo>
                  <a:pt x="196863" y="673480"/>
                  <a:pt x="175002" y="642119"/>
                  <a:pt x="145759" y="618725"/>
                </a:cubicBezTo>
                <a:cubicBezTo>
                  <a:pt x="101486" y="583307"/>
                  <a:pt x="-21959" y="474931"/>
                  <a:pt x="3397" y="525643"/>
                </a:cubicBezTo>
                <a:cubicBezTo>
                  <a:pt x="67178" y="653206"/>
                  <a:pt x="210813" y="718233"/>
                  <a:pt x="326449" y="782989"/>
                </a:cubicBezTo>
                <a:lnTo>
                  <a:pt x="824715" y="591348"/>
                </a:lnTo>
                <a:cubicBezTo>
                  <a:pt x="846833" y="582759"/>
                  <a:pt x="890420" y="563971"/>
                  <a:pt x="890420" y="563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Rounded Corners 20">
            <a:extLst>
              <a:ext uri="{FF2B5EF4-FFF2-40B4-BE49-F238E27FC236}">
                <a16:creationId xmlns:a16="http://schemas.microsoft.com/office/drawing/2014/main" id="{E0E9A16A-90A1-CD85-4AE5-E9217B7E106F}"/>
              </a:ext>
            </a:extLst>
          </p:cNvPr>
          <p:cNvSpPr/>
          <p:nvPr/>
        </p:nvSpPr>
        <p:spPr>
          <a:xfrm>
            <a:off x="3999581" y="559512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631C3D1-C6A6-5FCB-8917-25281E0040A9}"/>
              </a:ext>
            </a:extLst>
          </p:cNvPr>
          <p:cNvSpPr txBox="1"/>
          <p:nvPr/>
        </p:nvSpPr>
        <p:spPr>
          <a:xfrm>
            <a:off x="4388756" y="5728782"/>
            <a:ext cx="2024576" cy="707886"/>
          </a:xfrm>
          <a:prstGeom prst="rect">
            <a:avLst/>
          </a:prstGeom>
          <a:noFill/>
        </p:spPr>
        <p:txBody>
          <a:bodyPr wrap="square" rtlCol="0">
            <a:spAutoFit/>
          </a:bodyPr>
          <a:lstStyle/>
          <a:p>
            <a:pPr algn="ctr"/>
            <a:r>
              <a:rPr lang="en-US" sz="2000" dirty="0">
                <a:latin typeface="Futura Cyrillic Medium" panose="020B0602020204020303" pitchFamily="34" charset="0"/>
              </a:rPr>
              <a:t>ACCOUNTING RESEARCHER</a:t>
            </a:r>
            <a:endParaRPr lang="en-US" sz="2000" dirty="0">
              <a:solidFill>
                <a:schemeClr val="tx1"/>
              </a:solidFill>
              <a:latin typeface="Futura Cyrillic Medium" panose="020B0602020204020303" pitchFamily="34" charset="0"/>
            </a:endParaRPr>
          </a:p>
        </p:txBody>
      </p:sp>
    </p:spTree>
    <p:extLst>
      <p:ext uri="{BB962C8B-B14F-4D97-AF65-F5344CB8AC3E}">
        <p14:creationId xmlns:p14="http://schemas.microsoft.com/office/powerpoint/2010/main" val="38383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13" grpId="0" animBg="1"/>
      <p:bldP spid="14" grpId="0"/>
      <p:bldP spid="17" grpId="0" animBg="1"/>
      <p:bldP spid="18" grpId="0" animBg="1"/>
      <p:bldP spid="19" grpId="0" animBg="1"/>
      <p:bldP spid="20" grpId="0" animBg="1"/>
      <p:bldP spid="21"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B5D272-90B3-34FB-DC6A-6883A47191F5}"/>
              </a:ext>
            </a:extLst>
          </p:cNvPr>
          <p:cNvPicPr>
            <a:picLocks noChangeAspect="1"/>
          </p:cNvPicPr>
          <p:nvPr/>
        </p:nvPicPr>
        <p:blipFill>
          <a:blip r:embed="rId2"/>
          <a:stretch>
            <a:fillRect/>
          </a:stretch>
        </p:blipFill>
        <p:spPr>
          <a:xfrm>
            <a:off x="21964" y="0"/>
            <a:ext cx="12390268" cy="6946710"/>
          </a:xfrm>
          <a:prstGeom prst="rect">
            <a:avLst/>
          </a:prstGeom>
        </p:spPr>
      </p:pic>
      <p:pic>
        <p:nvPicPr>
          <p:cNvPr id="3" name="Picture 2">
            <a:extLst>
              <a:ext uri="{FF2B5EF4-FFF2-40B4-BE49-F238E27FC236}">
                <a16:creationId xmlns:a16="http://schemas.microsoft.com/office/drawing/2014/main" id="{2D43BDF9-2865-9CA2-7FC4-3394139C4990}"/>
              </a:ext>
            </a:extLst>
          </p:cNvPr>
          <p:cNvPicPr>
            <a:picLocks noChangeAspect="1"/>
          </p:cNvPicPr>
          <p:nvPr/>
        </p:nvPicPr>
        <p:blipFill>
          <a:blip r:embed="rId3"/>
          <a:srcRect l="3024"/>
          <a:stretch/>
        </p:blipFill>
        <p:spPr>
          <a:xfrm>
            <a:off x="5598243" y="989462"/>
            <a:ext cx="6000079" cy="4967785"/>
          </a:xfrm>
          <a:prstGeom prst="rect">
            <a:avLst/>
          </a:prstGeom>
        </p:spPr>
      </p:pic>
    </p:spTree>
    <p:extLst>
      <p:ext uri="{BB962C8B-B14F-4D97-AF65-F5344CB8AC3E}">
        <p14:creationId xmlns:p14="http://schemas.microsoft.com/office/powerpoint/2010/main" val="11810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F009DE-84E3-D520-AA28-7FE7F353161F}"/>
              </a:ext>
            </a:extLst>
          </p:cNvPr>
          <p:cNvSpPr/>
          <p:nvPr/>
        </p:nvSpPr>
        <p:spPr>
          <a:xfrm>
            <a:off x="4232528" y="72722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EA75D3-B2BC-0326-1A21-4A4B5D3A1403}"/>
              </a:ext>
            </a:extLst>
          </p:cNvPr>
          <p:cNvSpPr txBox="1"/>
          <p:nvPr/>
        </p:nvSpPr>
        <p:spPr>
          <a:xfrm>
            <a:off x="4645314" y="983992"/>
            <a:ext cx="2024576" cy="461665"/>
          </a:xfrm>
          <a:prstGeom prst="rect">
            <a:avLst/>
          </a:prstGeom>
          <a:noFill/>
        </p:spPr>
        <p:txBody>
          <a:bodyPr wrap="square" rtlCol="0">
            <a:spAutoFit/>
          </a:bodyPr>
          <a:lstStyle/>
          <a:p>
            <a:pPr algn="ctr"/>
            <a:r>
              <a:rPr lang="en-US" sz="2400" dirty="0">
                <a:solidFill>
                  <a:schemeClr val="tx1"/>
                </a:solidFill>
                <a:latin typeface="Futura Cyrillic Medium" panose="020B0602020204020303" pitchFamily="34" charset="0"/>
              </a:rPr>
              <a:t>STORY</a:t>
            </a:r>
          </a:p>
        </p:txBody>
      </p:sp>
      <p:pic>
        <p:nvPicPr>
          <p:cNvPr id="7" name="Picture 6">
            <a:extLst>
              <a:ext uri="{FF2B5EF4-FFF2-40B4-BE49-F238E27FC236}">
                <a16:creationId xmlns:a16="http://schemas.microsoft.com/office/drawing/2014/main" id="{82AE551D-73C9-C57B-8FF8-BB8DA648D23D}"/>
              </a:ext>
            </a:extLst>
          </p:cNvPr>
          <p:cNvPicPr>
            <a:picLocks noChangeAspect="1"/>
          </p:cNvPicPr>
          <p:nvPr/>
        </p:nvPicPr>
        <p:blipFill>
          <a:blip r:embed="rId2"/>
          <a:stretch>
            <a:fillRect/>
          </a:stretch>
        </p:blipFill>
        <p:spPr>
          <a:xfrm>
            <a:off x="1698423" y="1840821"/>
            <a:ext cx="8507949" cy="4826959"/>
          </a:xfrm>
          <a:prstGeom prst="rect">
            <a:avLst/>
          </a:prstGeom>
        </p:spPr>
      </p:pic>
    </p:spTree>
    <p:extLst>
      <p:ext uri="{BB962C8B-B14F-4D97-AF65-F5344CB8AC3E}">
        <p14:creationId xmlns:p14="http://schemas.microsoft.com/office/powerpoint/2010/main" val="23105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B4511-3C47-28D0-027F-A7E34B089D96}"/>
              </a:ext>
            </a:extLst>
          </p:cNvPr>
          <p:cNvPicPr>
            <a:picLocks noChangeAspect="1"/>
          </p:cNvPicPr>
          <p:nvPr/>
        </p:nvPicPr>
        <p:blipFill>
          <a:blip r:embed="rId2"/>
          <a:stretch>
            <a:fillRect/>
          </a:stretch>
        </p:blipFill>
        <p:spPr>
          <a:xfrm>
            <a:off x="3099062" y="1959195"/>
            <a:ext cx="5229096" cy="4598114"/>
          </a:xfrm>
          <a:prstGeom prst="rect">
            <a:avLst/>
          </a:prstGeom>
        </p:spPr>
      </p:pic>
      <p:sp>
        <p:nvSpPr>
          <p:cNvPr id="4" name="Rectangle: Rounded Corners 3">
            <a:extLst>
              <a:ext uri="{FF2B5EF4-FFF2-40B4-BE49-F238E27FC236}">
                <a16:creationId xmlns:a16="http://schemas.microsoft.com/office/drawing/2014/main" id="{CAF009DE-84E3-D520-AA28-7FE7F353161F}"/>
              </a:ext>
            </a:extLst>
          </p:cNvPr>
          <p:cNvSpPr/>
          <p:nvPr/>
        </p:nvSpPr>
        <p:spPr>
          <a:xfrm>
            <a:off x="4232528" y="72722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EA75D3-B2BC-0326-1A21-4A4B5D3A1403}"/>
              </a:ext>
            </a:extLst>
          </p:cNvPr>
          <p:cNvSpPr txBox="1"/>
          <p:nvPr/>
        </p:nvSpPr>
        <p:spPr>
          <a:xfrm>
            <a:off x="4645314" y="983992"/>
            <a:ext cx="2024576" cy="461665"/>
          </a:xfrm>
          <a:prstGeom prst="rect">
            <a:avLst/>
          </a:prstGeom>
          <a:noFill/>
        </p:spPr>
        <p:txBody>
          <a:bodyPr wrap="square" rtlCol="0">
            <a:spAutoFit/>
          </a:bodyPr>
          <a:lstStyle/>
          <a:p>
            <a:pPr algn="ctr"/>
            <a:r>
              <a:rPr lang="en-US" sz="2400" dirty="0">
                <a:solidFill>
                  <a:schemeClr val="tx1"/>
                </a:solidFill>
                <a:latin typeface="Futura Cyrillic Medium" panose="020B0602020204020303" pitchFamily="34" charset="0"/>
              </a:rPr>
              <a:t>STORY</a:t>
            </a:r>
          </a:p>
        </p:txBody>
      </p:sp>
    </p:spTree>
    <p:extLst>
      <p:ext uri="{BB962C8B-B14F-4D97-AF65-F5344CB8AC3E}">
        <p14:creationId xmlns:p14="http://schemas.microsoft.com/office/powerpoint/2010/main" val="251429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F009DE-84E3-D520-AA28-7FE7F353161F}"/>
              </a:ext>
            </a:extLst>
          </p:cNvPr>
          <p:cNvSpPr/>
          <p:nvPr/>
        </p:nvSpPr>
        <p:spPr>
          <a:xfrm>
            <a:off x="4232528" y="72722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EA75D3-B2BC-0326-1A21-4A4B5D3A1403}"/>
              </a:ext>
            </a:extLst>
          </p:cNvPr>
          <p:cNvSpPr txBox="1"/>
          <p:nvPr/>
        </p:nvSpPr>
        <p:spPr>
          <a:xfrm>
            <a:off x="4645314" y="983992"/>
            <a:ext cx="2024576" cy="461665"/>
          </a:xfrm>
          <a:prstGeom prst="rect">
            <a:avLst/>
          </a:prstGeom>
          <a:noFill/>
        </p:spPr>
        <p:txBody>
          <a:bodyPr wrap="square" rtlCol="0">
            <a:spAutoFit/>
          </a:bodyPr>
          <a:lstStyle/>
          <a:p>
            <a:pPr algn="ctr"/>
            <a:r>
              <a:rPr lang="en-US" sz="2400" dirty="0">
                <a:solidFill>
                  <a:schemeClr val="tx1"/>
                </a:solidFill>
                <a:latin typeface="Futura Cyrillic Medium" panose="020B0602020204020303" pitchFamily="34" charset="0"/>
              </a:rPr>
              <a:t>STORY</a:t>
            </a:r>
          </a:p>
        </p:txBody>
      </p:sp>
      <p:pic>
        <p:nvPicPr>
          <p:cNvPr id="6" name="Picture 5">
            <a:extLst>
              <a:ext uri="{FF2B5EF4-FFF2-40B4-BE49-F238E27FC236}">
                <a16:creationId xmlns:a16="http://schemas.microsoft.com/office/drawing/2014/main" id="{C8D77378-31D3-EB19-6E75-FBDBCC3618F9}"/>
              </a:ext>
            </a:extLst>
          </p:cNvPr>
          <p:cNvPicPr>
            <a:picLocks noChangeAspect="1"/>
          </p:cNvPicPr>
          <p:nvPr/>
        </p:nvPicPr>
        <p:blipFill>
          <a:blip r:embed="rId2"/>
          <a:stretch>
            <a:fillRect/>
          </a:stretch>
        </p:blipFill>
        <p:spPr>
          <a:xfrm>
            <a:off x="1994630" y="2088209"/>
            <a:ext cx="7325943" cy="4176141"/>
          </a:xfrm>
          <a:prstGeom prst="rect">
            <a:avLst/>
          </a:prstGeom>
        </p:spPr>
      </p:pic>
      <p:sp>
        <p:nvSpPr>
          <p:cNvPr id="2" name="AutoShape 2" descr="Top 10 Deep &amp; Dark Web Forums in 2026">
            <a:extLst>
              <a:ext uri="{FF2B5EF4-FFF2-40B4-BE49-F238E27FC236}">
                <a16:creationId xmlns:a16="http://schemas.microsoft.com/office/drawing/2014/main" id="{407147AA-4697-DE86-8FB3-190B441496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Tree>
    <p:extLst>
      <p:ext uri="{BB962C8B-B14F-4D97-AF65-F5344CB8AC3E}">
        <p14:creationId xmlns:p14="http://schemas.microsoft.com/office/powerpoint/2010/main" val="250370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F009DE-84E3-D520-AA28-7FE7F353161F}"/>
              </a:ext>
            </a:extLst>
          </p:cNvPr>
          <p:cNvSpPr/>
          <p:nvPr/>
        </p:nvSpPr>
        <p:spPr>
          <a:xfrm>
            <a:off x="4232528" y="727224"/>
            <a:ext cx="2850149" cy="9752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EA75D3-B2BC-0326-1A21-4A4B5D3A1403}"/>
              </a:ext>
            </a:extLst>
          </p:cNvPr>
          <p:cNvSpPr txBox="1"/>
          <p:nvPr/>
        </p:nvSpPr>
        <p:spPr>
          <a:xfrm>
            <a:off x="4645314" y="983992"/>
            <a:ext cx="2024576" cy="461665"/>
          </a:xfrm>
          <a:prstGeom prst="rect">
            <a:avLst/>
          </a:prstGeom>
          <a:noFill/>
        </p:spPr>
        <p:txBody>
          <a:bodyPr wrap="square" rtlCol="0">
            <a:spAutoFit/>
          </a:bodyPr>
          <a:lstStyle/>
          <a:p>
            <a:pPr algn="ctr"/>
            <a:r>
              <a:rPr lang="en-US" sz="2400" dirty="0">
                <a:solidFill>
                  <a:schemeClr val="tx1"/>
                </a:solidFill>
                <a:latin typeface="Futura Cyrillic Medium" panose="020B0602020204020303" pitchFamily="34" charset="0"/>
              </a:rPr>
              <a:t>STORY</a:t>
            </a:r>
          </a:p>
        </p:txBody>
      </p:sp>
      <p:sp>
        <p:nvSpPr>
          <p:cNvPr id="2" name="AutoShape 2" descr="Top 10 Deep &amp; Dark Web Forums in 2026">
            <a:extLst>
              <a:ext uri="{FF2B5EF4-FFF2-40B4-BE49-F238E27FC236}">
                <a16:creationId xmlns:a16="http://schemas.microsoft.com/office/drawing/2014/main" id="{407147AA-4697-DE86-8FB3-190B441496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7" name="Picture 6">
            <a:extLst>
              <a:ext uri="{FF2B5EF4-FFF2-40B4-BE49-F238E27FC236}">
                <a16:creationId xmlns:a16="http://schemas.microsoft.com/office/drawing/2014/main" id="{529ADEBE-D377-41C8-B5FC-0D591E05E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62" y="1907322"/>
            <a:ext cx="9267143" cy="4685119"/>
          </a:xfrm>
          <a:prstGeom prst="rect">
            <a:avLst/>
          </a:prstGeom>
        </p:spPr>
      </p:pic>
    </p:spTree>
    <p:extLst>
      <p:ext uri="{BB962C8B-B14F-4D97-AF65-F5344CB8AC3E}">
        <p14:creationId xmlns:p14="http://schemas.microsoft.com/office/powerpoint/2010/main" val="174194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B33297C-EE75-4D60-9894-25B0B36B94BC}"/>
              </a:ext>
            </a:extLst>
          </p:cNvPr>
          <p:cNvGrpSpPr/>
          <p:nvPr/>
        </p:nvGrpSpPr>
        <p:grpSpPr>
          <a:xfrm>
            <a:off x="1135234" y="4309589"/>
            <a:ext cx="2729413" cy="1399457"/>
            <a:chOff x="581654" y="1782633"/>
            <a:chExt cx="2729413" cy="1399457"/>
          </a:xfrm>
        </p:grpSpPr>
        <p:sp>
          <p:nvSpPr>
            <p:cNvPr id="16" name="Rectangle: Rounded Corners 15">
              <a:extLst>
                <a:ext uri="{FF2B5EF4-FFF2-40B4-BE49-F238E27FC236}">
                  <a16:creationId xmlns:a16="http://schemas.microsoft.com/office/drawing/2014/main" id="{4CD02D86-3BBF-4BAE-8E00-DAE106D086C1}"/>
                </a:ext>
              </a:extLst>
            </p:cNvPr>
            <p:cNvSpPr/>
            <p:nvPr/>
          </p:nvSpPr>
          <p:spPr>
            <a:xfrm>
              <a:off x="581654" y="1782633"/>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502D79-E82A-47C5-B2E5-D98E543455D7}"/>
                </a:ext>
              </a:extLst>
            </p:cNvPr>
            <p:cNvSpPr txBox="1"/>
            <p:nvPr/>
          </p:nvSpPr>
          <p:spPr>
            <a:xfrm>
              <a:off x="818721" y="2020696"/>
              <a:ext cx="2376960" cy="461665"/>
            </a:xfrm>
            <a:prstGeom prst="rect">
              <a:avLst/>
            </a:prstGeom>
            <a:noFill/>
          </p:spPr>
          <p:txBody>
            <a:bodyPr wrap="square" rtlCol="0">
              <a:spAutoFit/>
            </a:bodyPr>
            <a:lstStyle/>
            <a:p>
              <a:r>
                <a:rPr lang="en-US" sz="2400" dirty="0">
                  <a:latin typeface="Futura Cyrillic Medium" panose="020B0602020204020303" pitchFamily="34" charset="0"/>
                </a:rPr>
                <a:t>ILLEGAL GOODS</a:t>
              </a:r>
            </a:p>
          </p:txBody>
        </p:sp>
        <p:sp>
          <p:nvSpPr>
            <p:cNvPr id="2" name="TextBox 1">
              <a:extLst>
                <a:ext uri="{FF2B5EF4-FFF2-40B4-BE49-F238E27FC236}">
                  <a16:creationId xmlns:a16="http://schemas.microsoft.com/office/drawing/2014/main" id="{86944864-51C8-4E5F-896D-304712769FE4}"/>
                </a:ext>
              </a:extLst>
            </p:cNvPr>
            <p:cNvSpPr txBox="1"/>
            <p:nvPr/>
          </p:nvSpPr>
          <p:spPr>
            <a:xfrm>
              <a:off x="1084335" y="2608195"/>
              <a:ext cx="1845732" cy="338554"/>
            </a:xfrm>
            <a:prstGeom prst="rect">
              <a:avLst/>
            </a:prstGeom>
            <a:noFill/>
          </p:spPr>
          <p:txBody>
            <a:bodyPr wrap="square" rtlCol="0">
              <a:spAutoFit/>
            </a:bodyPr>
            <a:lstStyle/>
            <a:p>
              <a:r>
                <a:rPr lang="en-US" sz="800" dirty="0"/>
                <a:t>Becker et al., 2006 – The market for illegal goods: the case of drugs (JPE)</a:t>
              </a:r>
            </a:p>
          </p:txBody>
        </p:sp>
      </p:grpSp>
      <p:grpSp>
        <p:nvGrpSpPr>
          <p:cNvPr id="25" name="Group 24">
            <a:extLst>
              <a:ext uri="{FF2B5EF4-FFF2-40B4-BE49-F238E27FC236}">
                <a16:creationId xmlns:a16="http://schemas.microsoft.com/office/drawing/2014/main" id="{700991C2-2089-4755-B96B-980FA08208A6}"/>
              </a:ext>
            </a:extLst>
          </p:cNvPr>
          <p:cNvGrpSpPr/>
          <p:nvPr/>
        </p:nvGrpSpPr>
        <p:grpSpPr>
          <a:xfrm>
            <a:off x="6589225" y="1481567"/>
            <a:ext cx="2729413" cy="1399457"/>
            <a:chOff x="6150545" y="4716548"/>
            <a:chExt cx="2729413" cy="1399457"/>
          </a:xfrm>
        </p:grpSpPr>
        <p:sp>
          <p:nvSpPr>
            <p:cNvPr id="21" name="Rectangle: Rounded Corners 20">
              <a:extLst>
                <a:ext uri="{FF2B5EF4-FFF2-40B4-BE49-F238E27FC236}">
                  <a16:creationId xmlns:a16="http://schemas.microsoft.com/office/drawing/2014/main" id="{A700AFD4-F278-4D02-8102-CFE0DBB54D81}"/>
                </a:ext>
              </a:extLst>
            </p:cNvPr>
            <p:cNvSpPr/>
            <p:nvPr/>
          </p:nvSpPr>
          <p:spPr>
            <a:xfrm>
              <a:off x="6150545" y="4716548"/>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B9C07B-61F8-4BD2-BEC4-CDFD169C97E7}"/>
                </a:ext>
              </a:extLst>
            </p:cNvPr>
            <p:cNvSpPr txBox="1"/>
            <p:nvPr/>
          </p:nvSpPr>
          <p:spPr>
            <a:xfrm>
              <a:off x="6423654" y="4942086"/>
              <a:ext cx="2280079" cy="461665"/>
            </a:xfrm>
            <a:prstGeom prst="rect">
              <a:avLst/>
            </a:prstGeom>
            <a:noFill/>
          </p:spPr>
          <p:txBody>
            <a:bodyPr wrap="square" rtlCol="0">
              <a:spAutoFit/>
            </a:bodyPr>
            <a:lstStyle/>
            <a:p>
              <a:r>
                <a:rPr lang="en-US" sz="2400" dirty="0">
                  <a:latin typeface="Futura Cyrillic Medium" panose="020B0602020204020303" pitchFamily="34" charset="0"/>
                </a:rPr>
                <a:t>PRIVATE-ORDER</a:t>
              </a:r>
            </a:p>
          </p:txBody>
        </p:sp>
        <p:sp>
          <p:nvSpPr>
            <p:cNvPr id="11" name="TextBox 10">
              <a:extLst>
                <a:ext uri="{FF2B5EF4-FFF2-40B4-BE49-F238E27FC236}">
                  <a16:creationId xmlns:a16="http://schemas.microsoft.com/office/drawing/2014/main" id="{2B67F5B2-AF8C-494B-A3B0-549BF32B7133}"/>
                </a:ext>
              </a:extLst>
            </p:cNvPr>
            <p:cNvSpPr txBox="1"/>
            <p:nvPr/>
          </p:nvSpPr>
          <p:spPr>
            <a:xfrm>
              <a:off x="6695710" y="5429091"/>
              <a:ext cx="1845732" cy="461665"/>
            </a:xfrm>
            <a:prstGeom prst="rect">
              <a:avLst/>
            </a:prstGeom>
            <a:noFill/>
          </p:spPr>
          <p:txBody>
            <a:bodyPr wrap="square" rtlCol="0">
              <a:spAutoFit/>
            </a:bodyPr>
            <a:lstStyle/>
            <a:p>
              <a:r>
                <a:rPr lang="en-US" sz="800" dirty="0"/>
                <a:t>Donohue and Levitt, 1998 – Guns, violence, and the efficiency of illegal markets (AER)</a:t>
              </a:r>
            </a:p>
          </p:txBody>
        </p:sp>
      </p:grpSp>
      <p:grpSp>
        <p:nvGrpSpPr>
          <p:cNvPr id="23" name="Group 22">
            <a:extLst>
              <a:ext uri="{FF2B5EF4-FFF2-40B4-BE49-F238E27FC236}">
                <a16:creationId xmlns:a16="http://schemas.microsoft.com/office/drawing/2014/main" id="{D4447545-737D-4B78-8C52-ADED5315AD5E}"/>
              </a:ext>
            </a:extLst>
          </p:cNvPr>
          <p:cNvGrpSpPr/>
          <p:nvPr/>
        </p:nvGrpSpPr>
        <p:grpSpPr>
          <a:xfrm>
            <a:off x="3859812" y="1496121"/>
            <a:ext cx="2729413" cy="1399457"/>
            <a:chOff x="3364226" y="4732708"/>
            <a:chExt cx="2729413" cy="1399457"/>
          </a:xfrm>
        </p:grpSpPr>
        <p:sp>
          <p:nvSpPr>
            <p:cNvPr id="20" name="Rectangle: Rounded Corners 19">
              <a:extLst>
                <a:ext uri="{FF2B5EF4-FFF2-40B4-BE49-F238E27FC236}">
                  <a16:creationId xmlns:a16="http://schemas.microsoft.com/office/drawing/2014/main" id="{2620DF04-7069-4C0C-AD4E-993F95EF3A76}"/>
                </a:ext>
              </a:extLst>
            </p:cNvPr>
            <p:cNvSpPr/>
            <p:nvPr/>
          </p:nvSpPr>
          <p:spPr>
            <a:xfrm>
              <a:off x="3364226" y="4732708"/>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3DD108-3943-47FD-9F16-B9D8874D7FB7}"/>
                </a:ext>
              </a:extLst>
            </p:cNvPr>
            <p:cNvSpPr txBox="1"/>
            <p:nvPr/>
          </p:nvSpPr>
          <p:spPr>
            <a:xfrm>
              <a:off x="3944136" y="4942086"/>
              <a:ext cx="1642533" cy="461665"/>
            </a:xfrm>
            <a:prstGeom prst="rect">
              <a:avLst/>
            </a:prstGeom>
            <a:noFill/>
          </p:spPr>
          <p:txBody>
            <a:bodyPr wrap="square" rtlCol="0">
              <a:spAutoFit/>
            </a:bodyPr>
            <a:lstStyle/>
            <a:p>
              <a:r>
                <a:rPr lang="en-US" sz="2400" dirty="0">
                  <a:latin typeface="Futura Cyrillic Medium" panose="020B0602020204020303" pitchFamily="34" charset="0"/>
                </a:rPr>
                <a:t>TRUSTLESS</a:t>
              </a:r>
            </a:p>
          </p:txBody>
        </p:sp>
        <p:sp>
          <p:nvSpPr>
            <p:cNvPr id="12" name="TextBox 11">
              <a:extLst>
                <a:ext uri="{FF2B5EF4-FFF2-40B4-BE49-F238E27FC236}">
                  <a16:creationId xmlns:a16="http://schemas.microsoft.com/office/drawing/2014/main" id="{6CBF575A-3A14-4855-8D1D-D02440DC9DDA}"/>
                </a:ext>
              </a:extLst>
            </p:cNvPr>
            <p:cNvSpPr txBox="1"/>
            <p:nvPr/>
          </p:nvSpPr>
          <p:spPr>
            <a:xfrm>
              <a:off x="3966297" y="5474735"/>
              <a:ext cx="1845732" cy="338554"/>
            </a:xfrm>
            <a:prstGeom prst="rect">
              <a:avLst/>
            </a:prstGeom>
            <a:noFill/>
          </p:spPr>
          <p:txBody>
            <a:bodyPr wrap="square" rtlCol="0">
              <a:spAutoFit/>
            </a:bodyPr>
            <a:lstStyle/>
            <a:p>
              <a:r>
                <a:rPr lang="en-US" sz="800" dirty="0"/>
                <a:t>Arrow, 1972 - Gifts and Exchanges, (PPE)</a:t>
              </a:r>
            </a:p>
          </p:txBody>
        </p:sp>
      </p:grpSp>
      <p:grpSp>
        <p:nvGrpSpPr>
          <p:cNvPr id="26" name="Group 25">
            <a:extLst>
              <a:ext uri="{FF2B5EF4-FFF2-40B4-BE49-F238E27FC236}">
                <a16:creationId xmlns:a16="http://schemas.microsoft.com/office/drawing/2014/main" id="{8BC66A3A-3B2E-43D2-B680-DEE1FE54915D}"/>
              </a:ext>
            </a:extLst>
          </p:cNvPr>
          <p:cNvGrpSpPr/>
          <p:nvPr/>
        </p:nvGrpSpPr>
        <p:grpSpPr>
          <a:xfrm>
            <a:off x="1125680" y="1498828"/>
            <a:ext cx="2729413" cy="1399457"/>
            <a:chOff x="577907" y="4741793"/>
            <a:chExt cx="2729413" cy="1399457"/>
          </a:xfrm>
        </p:grpSpPr>
        <p:sp>
          <p:nvSpPr>
            <p:cNvPr id="18" name="Rectangle: Rounded Corners 17">
              <a:extLst>
                <a:ext uri="{FF2B5EF4-FFF2-40B4-BE49-F238E27FC236}">
                  <a16:creationId xmlns:a16="http://schemas.microsoft.com/office/drawing/2014/main" id="{C69BB3CB-140B-4834-AAD9-13F011DFF8FB}"/>
                </a:ext>
              </a:extLst>
            </p:cNvPr>
            <p:cNvSpPr/>
            <p:nvPr/>
          </p:nvSpPr>
          <p:spPr>
            <a:xfrm>
              <a:off x="577907" y="4741793"/>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BD974A-5A7C-4A0D-B4EF-87E360137D50}"/>
                </a:ext>
              </a:extLst>
            </p:cNvPr>
            <p:cNvSpPr txBox="1"/>
            <p:nvPr/>
          </p:nvSpPr>
          <p:spPr>
            <a:xfrm>
              <a:off x="1029302" y="4962596"/>
              <a:ext cx="1679663" cy="461665"/>
            </a:xfrm>
            <a:prstGeom prst="rect">
              <a:avLst/>
            </a:prstGeom>
            <a:noFill/>
          </p:spPr>
          <p:txBody>
            <a:bodyPr wrap="square" rtlCol="0">
              <a:spAutoFit/>
            </a:bodyPr>
            <a:lstStyle/>
            <a:p>
              <a:r>
                <a:rPr lang="en-US" sz="2400" dirty="0">
                  <a:latin typeface="Futura Cyrillic Medium" panose="020B0602020204020303" pitchFamily="34" charset="0"/>
                </a:rPr>
                <a:t>LAWLESS</a:t>
              </a:r>
            </a:p>
          </p:txBody>
        </p:sp>
        <p:sp>
          <p:nvSpPr>
            <p:cNvPr id="13" name="TextBox 12">
              <a:extLst>
                <a:ext uri="{FF2B5EF4-FFF2-40B4-BE49-F238E27FC236}">
                  <a16:creationId xmlns:a16="http://schemas.microsoft.com/office/drawing/2014/main" id="{7454488E-32F6-4416-9BA6-A35AE76B8522}"/>
                </a:ext>
              </a:extLst>
            </p:cNvPr>
            <p:cNvSpPr txBox="1"/>
            <p:nvPr/>
          </p:nvSpPr>
          <p:spPr>
            <a:xfrm>
              <a:off x="1029302" y="5474735"/>
              <a:ext cx="1845732" cy="338554"/>
            </a:xfrm>
            <a:prstGeom prst="rect">
              <a:avLst/>
            </a:prstGeom>
            <a:noFill/>
          </p:spPr>
          <p:txBody>
            <a:bodyPr wrap="square" rtlCol="0">
              <a:spAutoFit/>
            </a:bodyPr>
            <a:lstStyle/>
            <a:p>
              <a:r>
                <a:rPr lang="en-US" sz="800" dirty="0"/>
                <a:t>La Porta et al., 1997 – Legal Determinants of external finance (JF)</a:t>
              </a:r>
            </a:p>
          </p:txBody>
        </p:sp>
      </p:grpSp>
      <p:grpSp>
        <p:nvGrpSpPr>
          <p:cNvPr id="34" name="Group 33">
            <a:extLst>
              <a:ext uri="{FF2B5EF4-FFF2-40B4-BE49-F238E27FC236}">
                <a16:creationId xmlns:a16="http://schemas.microsoft.com/office/drawing/2014/main" id="{7AA4BD38-6B3C-4D0E-BB70-43023072A5AC}"/>
              </a:ext>
            </a:extLst>
          </p:cNvPr>
          <p:cNvGrpSpPr/>
          <p:nvPr/>
        </p:nvGrpSpPr>
        <p:grpSpPr>
          <a:xfrm>
            <a:off x="1116164" y="2915043"/>
            <a:ext cx="2729413" cy="1399457"/>
            <a:chOff x="1709294" y="3429000"/>
            <a:chExt cx="2729413" cy="1399457"/>
          </a:xfrm>
        </p:grpSpPr>
        <p:sp>
          <p:nvSpPr>
            <p:cNvPr id="17" name="Rectangle: Rounded Corners 16">
              <a:extLst>
                <a:ext uri="{FF2B5EF4-FFF2-40B4-BE49-F238E27FC236}">
                  <a16:creationId xmlns:a16="http://schemas.microsoft.com/office/drawing/2014/main" id="{8793C2B1-A5A8-407A-BE5E-1E546D2E6A95}"/>
                </a:ext>
              </a:extLst>
            </p:cNvPr>
            <p:cNvSpPr/>
            <p:nvPr/>
          </p:nvSpPr>
          <p:spPr>
            <a:xfrm>
              <a:off x="1709294" y="3429000"/>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B6E212-95AB-42AA-9328-87E87DC18FBD}"/>
                </a:ext>
              </a:extLst>
            </p:cNvPr>
            <p:cNvSpPr txBox="1"/>
            <p:nvPr/>
          </p:nvSpPr>
          <p:spPr>
            <a:xfrm>
              <a:off x="1714013" y="3454070"/>
              <a:ext cx="2692400" cy="830997"/>
            </a:xfrm>
            <a:prstGeom prst="rect">
              <a:avLst/>
            </a:prstGeom>
            <a:noFill/>
          </p:spPr>
          <p:txBody>
            <a:bodyPr wrap="square" rtlCol="0">
              <a:spAutoFit/>
            </a:bodyPr>
            <a:lstStyle/>
            <a:p>
              <a:pPr algn="ctr"/>
              <a:r>
                <a:rPr lang="en-US" sz="2400" dirty="0">
                  <a:latin typeface="Futura Cyrillic Medium" panose="020B0602020204020303" pitchFamily="34" charset="0"/>
                </a:rPr>
                <a:t>DECENTRALIZED MARKETS</a:t>
              </a:r>
            </a:p>
          </p:txBody>
        </p:sp>
        <p:sp>
          <p:nvSpPr>
            <p:cNvPr id="14" name="TextBox 13">
              <a:extLst>
                <a:ext uri="{FF2B5EF4-FFF2-40B4-BE49-F238E27FC236}">
                  <a16:creationId xmlns:a16="http://schemas.microsoft.com/office/drawing/2014/main" id="{31132052-45FB-459D-B98B-589552FE670B}"/>
                </a:ext>
              </a:extLst>
            </p:cNvPr>
            <p:cNvSpPr txBox="1"/>
            <p:nvPr/>
          </p:nvSpPr>
          <p:spPr>
            <a:xfrm>
              <a:off x="2138435" y="4290121"/>
              <a:ext cx="1955797" cy="338554"/>
            </a:xfrm>
            <a:prstGeom prst="rect">
              <a:avLst/>
            </a:prstGeom>
            <a:noFill/>
          </p:spPr>
          <p:txBody>
            <a:bodyPr wrap="square" rtlCol="0">
              <a:spAutoFit/>
            </a:bodyPr>
            <a:lstStyle/>
            <a:p>
              <a:r>
                <a:rPr lang="en-US" sz="800" dirty="0" err="1"/>
                <a:t>Rostek</a:t>
              </a:r>
              <a:r>
                <a:rPr lang="en-US" sz="800" dirty="0"/>
                <a:t> and Yoon, 2025 – Financial product design in decentralized markets (JPE)</a:t>
              </a:r>
            </a:p>
          </p:txBody>
        </p:sp>
      </p:grpSp>
      <p:grpSp>
        <p:nvGrpSpPr>
          <p:cNvPr id="27" name="Group 26">
            <a:extLst>
              <a:ext uri="{FF2B5EF4-FFF2-40B4-BE49-F238E27FC236}">
                <a16:creationId xmlns:a16="http://schemas.microsoft.com/office/drawing/2014/main" id="{A45622C6-0CDF-47C8-8C0E-D7AABCE89859}"/>
              </a:ext>
            </a:extLst>
          </p:cNvPr>
          <p:cNvGrpSpPr/>
          <p:nvPr/>
        </p:nvGrpSpPr>
        <p:grpSpPr>
          <a:xfrm>
            <a:off x="3859812" y="2895578"/>
            <a:ext cx="2729413" cy="1399457"/>
            <a:chOff x="3366587" y="3293229"/>
            <a:chExt cx="2729413" cy="1399457"/>
          </a:xfrm>
        </p:grpSpPr>
        <p:sp>
          <p:nvSpPr>
            <p:cNvPr id="19" name="Rectangle: Rounded Corners 18">
              <a:extLst>
                <a:ext uri="{FF2B5EF4-FFF2-40B4-BE49-F238E27FC236}">
                  <a16:creationId xmlns:a16="http://schemas.microsoft.com/office/drawing/2014/main" id="{7EFFAFF7-D74B-4044-8552-0054C7EAB99F}"/>
                </a:ext>
              </a:extLst>
            </p:cNvPr>
            <p:cNvSpPr/>
            <p:nvPr/>
          </p:nvSpPr>
          <p:spPr>
            <a:xfrm>
              <a:off x="3366587" y="3293229"/>
              <a:ext cx="2729413" cy="1399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EEEC1C-999B-4711-AFAF-C81F5E88558F}"/>
                </a:ext>
              </a:extLst>
            </p:cNvPr>
            <p:cNvSpPr txBox="1"/>
            <p:nvPr/>
          </p:nvSpPr>
          <p:spPr>
            <a:xfrm>
              <a:off x="3382732" y="3345198"/>
              <a:ext cx="2692400" cy="830997"/>
            </a:xfrm>
            <a:prstGeom prst="rect">
              <a:avLst/>
            </a:prstGeom>
            <a:noFill/>
          </p:spPr>
          <p:txBody>
            <a:bodyPr wrap="square" rtlCol="0">
              <a:spAutoFit/>
            </a:bodyPr>
            <a:lstStyle/>
            <a:p>
              <a:pPr algn="ctr"/>
              <a:r>
                <a:rPr lang="en-US" sz="2400" dirty="0">
                  <a:latin typeface="Futura Cyrillic Medium" panose="020B0602020204020303" pitchFamily="34" charset="0"/>
                </a:rPr>
                <a:t>CENTRALIZED MARKETS</a:t>
              </a:r>
            </a:p>
          </p:txBody>
        </p:sp>
        <p:sp>
          <p:nvSpPr>
            <p:cNvPr id="15" name="TextBox 14">
              <a:extLst>
                <a:ext uri="{FF2B5EF4-FFF2-40B4-BE49-F238E27FC236}">
                  <a16:creationId xmlns:a16="http://schemas.microsoft.com/office/drawing/2014/main" id="{2A315D7D-5C6E-49A6-BBA3-F2FFAD2993B1}"/>
                </a:ext>
              </a:extLst>
            </p:cNvPr>
            <p:cNvSpPr txBox="1"/>
            <p:nvPr/>
          </p:nvSpPr>
          <p:spPr>
            <a:xfrm>
              <a:off x="3806066" y="4114765"/>
              <a:ext cx="1845732" cy="338554"/>
            </a:xfrm>
            <a:prstGeom prst="rect">
              <a:avLst/>
            </a:prstGeom>
            <a:noFill/>
          </p:spPr>
          <p:txBody>
            <a:bodyPr wrap="square" rtlCol="0">
              <a:spAutoFit/>
            </a:bodyPr>
            <a:lstStyle/>
            <a:p>
              <a:r>
                <a:rPr lang="en-US" sz="800" dirty="0"/>
                <a:t>Chan et al., 2024 – Shedding light on the dark (ISR)</a:t>
              </a:r>
            </a:p>
          </p:txBody>
        </p:sp>
      </p:grpSp>
      <p:sp>
        <p:nvSpPr>
          <p:cNvPr id="28" name="TextBox 27">
            <a:extLst>
              <a:ext uri="{FF2B5EF4-FFF2-40B4-BE49-F238E27FC236}">
                <a16:creationId xmlns:a16="http://schemas.microsoft.com/office/drawing/2014/main" id="{65FD0485-2026-4711-BAC4-E05B3273646B}"/>
              </a:ext>
            </a:extLst>
          </p:cNvPr>
          <p:cNvSpPr txBox="1"/>
          <p:nvPr/>
        </p:nvSpPr>
        <p:spPr>
          <a:xfrm>
            <a:off x="8395359" y="4950485"/>
            <a:ext cx="2565126" cy="523220"/>
          </a:xfrm>
          <a:prstGeom prst="rect">
            <a:avLst/>
          </a:prstGeom>
          <a:noFill/>
        </p:spPr>
        <p:txBody>
          <a:bodyPr wrap="none" rtlCol="0">
            <a:spAutoFit/>
          </a:bodyPr>
          <a:lstStyle/>
          <a:p>
            <a:r>
              <a:rPr lang="en-US" sz="2800" dirty="0">
                <a:latin typeface="Futura Cyrillic Medium" panose="020B0602020204020303" pitchFamily="34" charset="0"/>
              </a:rPr>
              <a:t>Darknet Markets</a:t>
            </a:r>
          </a:p>
        </p:txBody>
      </p:sp>
      <p:sp>
        <p:nvSpPr>
          <p:cNvPr id="32" name="Freeform: Shape 31">
            <a:extLst>
              <a:ext uri="{FF2B5EF4-FFF2-40B4-BE49-F238E27FC236}">
                <a16:creationId xmlns:a16="http://schemas.microsoft.com/office/drawing/2014/main" id="{19319B88-AB75-44A5-A3B6-5DBF810352F1}"/>
              </a:ext>
            </a:extLst>
          </p:cNvPr>
          <p:cNvSpPr/>
          <p:nvPr/>
        </p:nvSpPr>
        <p:spPr>
          <a:xfrm rot="3880664">
            <a:off x="9107982" y="3090123"/>
            <a:ext cx="2627480" cy="963950"/>
          </a:xfrm>
          <a:custGeom>
            <a:avLst/>
            <a:gdLst>
              <a:gd name="connsiteX0" fmla="*/ 2627480 w 2627480"/>
              <a:gd name="connsiteY0" fmla="*/ 651933 h 963950"/>
              <a:gd name="connsiteX1" fmla="*/ 2610547 w 2627480"/>
              <a:gd name="connsiteY1" fmla="*/ 609600 h 963950"/>
              <a:gd name="connsiteX2" fmla="*/ 2551280 w 2627480"/>
              <a:gd name="connsiteY2" fmla="*/ 431800 h 963950"/>
              <a:gd name="connsiteX3" fmla="*/ 2136413 w 2627480"/>
              <a:gd name="connsiteY3" fmla="*/ 67733 h 963950"/>
              <a:gd name="connsiteX4" fmla="*/ 1916280 w 2627480"/>
              <a:gd name="connsiteY4" fmla="*/ 0 h 963950"/>
              <a:gd name="connsiteX5" fmla="*/ 1552213 w 2627480"/>
              <a:gd name="connsiteY5" fmla="*/ 59267 h 963950"/>
              <a:gd name="connsiteX6" fmla="*/ 1044213 w 2627480"/>
              <a:gd name="connsiteY6" fmla="*/ 245533 h 963950"/>
              <a:gd name="connsiteX7" fmla="*/ 502347 w 2627480"/>
              <a:gd name="connsiteY7" fmla="*/ 516467 h 963950"/>
              <a:gd name="connsiteX8" fmla="*/ 299147 w 2627480"/>
              <a:gd name="connsiteY8" fmla="*/ 660400 h 963950"/>
              <a:gd name="connsiteX9" fmla="*/ 53613 w 2627480"/>
              <a:gd name="connsiteY9" fmla="*/ 914400 h 963950"/>
              <a:gd name="connsiteX10" fmla="*/ 28213 w 2627480"/>
              <a:gd name="connsiteY10" fmla="*/ 770467 h 963950"/>
              <a:gd name="connsiteX11" fmla="*/ 36680 w 2627480"/>
              <a:gd name="connsiteY11" fmla="*/ 939800 h 963950"/>
              <a:gd name="connsiteX12" fmla="*/ 756347 w 2627480"/>
              <a:gd name="connsiteY12" fmla="*/ 939800 h 9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7480" h="963950">
                <a:moveTo>
                  <a:pt x="2627480" y="651933"/>
                </a:moveTo>
                <a:cubicBezTo>
                  <a:pt x="2621836" y="637822"/>
                  <a:pt x="2615518" y="623962"/>
                  <a:pt x="2610547" y="609600"/>
                </a:cubicBezTo>
                <a:cubicBezTo>
                  <a:pt x="2590112" y="550564"/>
                  <a:pt x="2580268" y="487140"/>
                  <a:pt x="2551280" y="431800"/>
                </a:cubicBezTo>
                <a:cubicBezTo>
                  <a:pt x="2450946" y="240253"/>
                  <a:pt x="2339339" y="169196"/>
                  <a:pt x="2136413" y="67733"/>
                </a:cubicBezTo>
                <a:cubicBezTo>
                  <a:pt x="2067745" y="33399"/>
                  <a:pt x="1989658" y="22578"/>
                  <a:pt x="1916280" y="0"/>
                </a:cubicBezTo>
                <a:cubicBezTo>
                  <a:pt x="1794924" y="19756"/>
                  <a:pt x="1670565" y="25945"/>
                  <a:pt x="1552213" y="59267"/>
                </a:cubicBezTo>
                <a:cubicBezTo>
                  <a:pt x="1378606" y="108147"/>
                  <a:pt x="1209988" y="174487"/>
                  <a:pt x="1044213" y="245533"/>
                </a:cubicBezTo>
                <a:cubicBezTo>
                  <a:pt x="760186" y="367259"/>
                  <a:pt x="752749" y="355831"/>
                  <a:pt x="502347" y="516467"/>
                </a:cubicBezTo>
                <a:cubicBezTo>
                  <a:pt x="432483" y="561285"/>
                  <a:pt x="361250" y="605328"/>
                  <a:pt x="299147" y="660400"/>
                </a:cubicBezTo>
                <a:cubicBezTo>
                  <a:pt x="211042" y="738531"/>
                  <a:pt x="53613" y="914400"/>
                  <a:pt x="53613" y="914400"/>
                </a:cubicBezTo>
                <a:cubicBezTo>
                  <a:pt x="45146" y="866422"/>
                  <a:pt x="55237" y="729930"/>
                  <a:pt x="28213" y="770467"/>
                </a:cubicBezTo>
                <a:cubicBezTo>
                  <a:pt x="-3135" y="817490"/>
                  <a:pt x="-18366" y="926999"/>
                  <a:pt x="36680" y="939800"/>
                </a:cubicBezTo>
                <a:cubicBezTo>
                  <a:pt x="270334" y="994138"/>
                  <a:pt x="516458" y="939800"/>
                  <a:pt x="756347" y="939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55DEC04-5B0E-4362-954E-4B437B1CBDA6}"/>
              </a:ext>
            </a:extLst>
          </p:cNvPr>
          <p:cNvSpPr/>
          <p:nvPr/>
        </p:nvSpPr>
        <p:spPr>
          <a:xfrm rot="3590844">
            <a:off x="7314302" y="3830640"/>
            <a:ext cx="1100666" cy="1103163"/>
          </a:xfrm>
          <a:custGeom>
            <a:avLst/>
            <a:gdLst>
              <a:gd name="connsiteX0" fmla="*/ 1100666 w 1100666"/>
              <a:gd name="connsiteY0" fmla="*/ 0 h 1103163"/>
              <a:gd name="connsiteX1" fmla="*/ 1016000 w 1100666"/>
              <a:gd name="connsiteY1" fmla="*/ 414867 h 1103163"/>
              <a:gd name="connsiteX2" fmla="*/ 812800 w 1100666"/>
              <a:gd name="connsiteY2" fmla="*/ 643467 h 1103163"/>
              <a:gd name="connsiteX3" fmla="*/ 550333 w 1100666"/>
              <a:gd name="connsiteY3" fmla="*/ 829734 h 1103163"/>
              <a:gd name="connsiteX4" fmla="*/ 110066 w 1100666"/>
              <a:gd name="connsiteY4" fmla="*/ 1024467 h 1103163"/>
              <a:gd name="connsiteX5" fmla="*/ 0 w 1100666"/>
              <a:gd name="connsiteY5" fmla="*/ 1049867 h 1103163"/>
              <a:gd name="connsiteX6" fmla="*/ 93133 w 1100666"/>
              <a:gd name="connsiteY6" fmla="*/ 745067 h 1103163"/>
              <a:gd name="connsiteX7" fmla="*/ 8466 w 1100666"/>
              <a:gd name="connsiteY7" fmla="*/ 1007534 h 1103163"/>
              <a:gd name="connsiteX8" fmla="*/ 0 w 1100666"/>
              <a:gd name="connsiteY8" fmla="*/ 1032934 h 1103163"/>
              <a:gd name="connsiteX9" fmla="*/ 203200 w 1100666"/>
              <a:gd name="connsiteY9" fmla="*/ 1092200 h 1103163"/>
              <a:gd name="connsiteX10" fmla="*/ 863600 w 1100666"/>
              <a:gd name="connsiteY10" fmla="*/ 1100667 h 110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666" h="1103163">
                <a:moveTo>
                  <a:pt x="1100666" y="0"/>
                </a:moveTo>
                <a:cubicBezTo>
                  <a:pt x="1072444" y="138289"/>
                  <a:pt x="1073636" y="286032"/>
                  <a:pt x="1016000" y="414867"/>
                </a:cubicBezTo>
                <a:cubicBezTo>
                  <a:pt x="974366" y="507931"/>
                  <a:pt x="888924" y="575648"/>
                  <a:pt x="812800" y="643467"/>
                </a:cubicBezTo>
                <a:cubicBezTo>
                  <a:pt x="732697" y="714831"/>
                  <a:pt x="642060" y="774096"/>
                  <a:pt x="550333" y="829734"/>
                </a:cubicBezTo>
                <a:cubicBezTo>
                  <a:pt x="417973" y="910018"/>
                  <a:pt x="259155" y="977610"/>
                  <a:pt x="110066" y="1024467"/>
                </a:cubicBezTo>
                <a:cubicBezTo>
                  <a:pt x="74145" y="1035756"/>
                  <a:pt x="36689" y="1041400"/>
                  <a:pt x="0" y="1049867"/>
                </a:cubicBezTo>
                <a:cubicBezTo>
                  <a:pt x="2462" y="1034272"/>
                  <a:pt x="32767" y="745067"/>
                  <a:pt x="93133" y="745067"/>
                </a:cubicBezTo>
                <a:cubicBezTo>
                  <a:pt x="129073" y="745067"/>
                  <a:pt x="9211" y="1005725"/>
                  <a:pt x="8466" y="1007534"/>
                </a:cubicBezTo>
                <a:cubicBezTo>
                  <a:pt x="5068" y="1015786"/>
                  <a:pt x="2822" y="1024467"/>
                  <a:pt x="0" y="1032934"/>
                </a:cubicBezTo>
                <a:cubicBezTo>
                  <a:pt x="18992" y="1146898"/>
                  <a:pt x="-8101" y="1086489"/>
                  <a:pt x="203200" y="1092200"/>
                </a:cubicBezTo>
                <a:cubicBezTo>
                  <a:pt x="571761" y="1102161"/>
                  <a:pt x="564838" y="1100667"/>
                  <a:pt x="863600" y="11006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E948EB-8C9C-4B39-9F99-2142AD7EE0AD}"/>
              </a:ext>
            </a:extLst>
          </p:cNvPr>
          <p:cNvSpPr txBox="1"/>
          <p:nvPr/>
        </p:nvSpPr>
        <p:spPr>
          <a:xfrm>
            <a:off x="8886177" y="5473705"/>
            <a:ext cx="1583489" cy="215444"/>
          </a:xfrm>
          <a:prstGeom prst="rect">
            <a:avLst/>
          </a:prstGeom>
          <a:noFill/>
        </p:spPr>
        <p:txBody>
          <a:bodyPr wrap="square" rtlCol="0">
            <a:spAutoFit/>
          </a:bodyPr>
          <a:lstStyle/>
          <a:p>
            <a:r>
              <a:rPr lang="en-US" sz="800" dirty="0"/>
              <a:t>How do transactions even occur?</a:t>
            </a:r>
          </a:p>
        </p:txBody>
      </p:sp>
      <p:sp>
        <p:nvSpPr>
          <p:cNvPr id="36" name="Freeform: Shape 35">
            <a:extLst>
              <a:ext uri="{FF2B5EF4-FFF2-40B4-BE49-F238E27FC236}">
                <a16:creationId xmlns:a16="http://schemas.microsoft.com/office/drawing/2014/main" id="{DED16D21-70BD-42A4-AD9F-9D2C58C8D444}"/>
              </a:ext>
            </a:extLst>
          </p:cNvPr>
          <p:cNvSpPr/>
          <p:nvPr/>
        </p:nvSpPr>
        <p:spPr>
          <a:xfrm>
            <a:off x="4097867" y="5300134"/>
            <a:ext cx="4191000" cy="643468"/>
          </a:xfrm>
          <a:custGeom>
            <a:avLst/>
            <a:gdLst>
              <a:gd name="connsiteX0" fmla="*/ 4191000 w 4191000"/>
              <a:gd name="connsiteY0" fmla="*/ 110066 h 643468"/>
              <a:gd name="connsiteX1" fmla="*/ 3708400 w 4191000"/>
              <a:gd name="connsiteY1" fmla="*/ 203200 h 643468"/>
              <a:gd name="connsiteX2" fmla="*/ 2836333 w 4191000"/>
              <a:gd name="connsiteY2" fmla="*/ 228600 h 643468"/>
              <a:gd name="connsiteX3" fmla="*/ 2319866 w 4191000"/>
              <a:gd name="connsiteY3" fmla="*/ 245533 h 643468"/>
              <a:gd name="connsiteX4" fmla="*/ 1676400 w 4191000"/>
              <a:gd name="connsiteY4" fmla="*/ 220133 h 643468"/>
              <a:gd name="connsiteX5" fmla="*/ 491066 w 4191000"/>
              <a:gd name="connsiteY5" fmla="*/ 160866 h 643468"/>
              <a:gd name="connsiteX6" fmla="*/ 270933 w 4191000"/>
              <a:gd name="connsiteY6" fmla="*/ 143933 h 643468"/>
              <a:gd name="connsiteX7" fmla="*/ 143933 w 4191000"/>
              <a:gd name="connsiteY7" fmla="*/ 135466 h 643468"/>
              <a:gd name="connsiteX8" fmla="*/ 177800 w 4191000"/>
              <a:gd name="connsiteY8" fmla="*/ 0 h 643468"/>
              <a:gd name="connsiteX9" fmla="*/ 152400 w 4191000"/>
              <a:gd name="connsiteY9" fmla="*/ 127000 h 643468"/>
              <a:gd name="connsiteX10" fmla="*/ 110066 w 4191000"/>
              <a:gd name="connsiteY10" fmla="*/ 169333 h 643468"/>
              <a:gd name="connsiteX11" fmla="*/ 50800 w 4191000"/>
              <a:gd name="connsiteY11" fmla="*/ 304800 h 643468"/>
              <a:gd name="connsiteX12" fmla="*/ 0 w 4191000"/>
              <a:gd name="connsiteY12" fmla="*/ 389466 h 643468"/>
              <a:gd name="connsiteX13" fmla="*/ 948266 w 4191000"/>
              <a:gd name="connsiteY13" fmla="*/ 601133 h 643468"/>
              <a:gd name="connsiteX14" fmla="*/ 1286933 w 4191000"/>
              <a:gd name="connsiteY14" fmla="*/ 643466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0" h="643468">
                <a:moveTo>
                  <a:pt x="4191000" y="110066"/>
                </a:moveTo>
                <a:cubicBezTo>
                  <a:pt x="4029801" y="142307"/>
                  <a:pt x="3873050" y="187625"/>
                  <a:pt x="3708400" y="203200"/>
                </a:cubicBezTo>
                <a:cubicBezTo>
                  <a:pt x="3496160" y="223277"/>
                  <a:pt x="3022526" y="223945"/>
                  <a:pt x="2836333" y="228600"/>
                </a:cubicBezTo>
                <a:lnTo>
                  <a:pt x="2319866" y="245533"/>
                </a:lnTo>
                <a:lnTo>
                  <a:pt x="1676400" y="220133"/>
                </a:lnTo>
                <a:cubicBezTo>
                  <a:pt x="312570" y="153059"/>
                  <a:pt x="1185183" y="181901"/>
                  <a:pt x="491066" y="160866"/>
                </a:cubicBezTo>
                <a:lnTo>
                  <a:pt x="270933" y="143933"/>
                </a:lnTo>
                <a:cubicBezTo>
                  <a:pt x="228619" y="140837"/>
                  <a:pt x="173934" y="165467"/>
                  <a:pt x="143933" y="135466"/>
                </a:cubicBezTo>
                <a:cubicBezTo>
                  <a:pt x="118587" y="110120"/>
                  <a:pt x="161816" y="31967"/>
                  <a:pt x="177800" y="0"/>
                </a:cubicBezTo>
                <a:cubicBezTo>
                  <a:pt x="169333" y="42333"/>
                  <a:pt x="168434" y="86916"/>
                  <a:pt x="152400" y="127000"/>
                </a:cubicBezTo>
                <a:cubicBezTo>
                  <a:pt x="144988" y="145529"/>
                  <a:pt x="119967" y="152006"/>
                  <a:pt x="110066" y="169333"/>
                </a:cubicBezTo>
                <a:cubicBezTo>
                  <a:pt x="85612" y="212127"/>
                  <a:pt x="72066" y="260336"/>
                  <a:pt x="50800" y="304800"/>
                </a:cubicBezTo>
                <a:cubicBezTo>
                  <a:pt x="34339" y="339218"/>
                  <a:pt x="19512" y="360198"/>
                  <a:pt x="0" y="389466"/>
                </a:cubicBezTo>
                <a:cubicBezTo>
                  <a:pt x="322576" y="466270"/>
                  <a:pt x="617119" y="539236"/>
                  <a:pt x="948266" y="601133"/>
                </a:cubicBezTo>
                <a:cubicBezTo>
                  <a:pt x="1180814" y="644600"/>
                  <a:pt x="1163322" y="643466"/>
                  <a:pt x="1286933" y="643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CE3186F-B73A-4C71-8EDC-2F53FCF38A7D}"/>
              </a:ext>
            </a:extLst>
          </p:cNvPr>
          <p:cNvSpPr/>
          <p:nvPr/>
        </p:nvSpPr>
        <p:spPr>
          <a:xfrm>
            <a:off x="5767203" y="3067783"/>
            <a:ext cx="1872536" cy="9449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4035693-BA62-4B5D-BA56-32A6471F31AE}"/>
              </a:ext>
            </a:extLst>
          </p:cNvPr>
          <p:cNvSpPr/>
          <p:nvPr/>
        </p:nvSpPr>
        <p:spPr>
          <a:xfrm>
            <a:off x="7639739" y="3052394"/>
            <a:ext cx="1872536" cy="944998"/>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1C39BC-7290-4AE6-905D-83481EDBF6FC}"/>
              </a:ext>
            </a:extLst>
          </p:cNvPr>
          <p:cNvSpPr/>
          <p:nvPr/>
        </p:nvSpPr>
        <p:spPr>
          <a:xfrm>
            <a:off x="3894667" y="3067783"/>
            <a:ext cx="1872536" cy="9449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7516E43-BA5D-4079-BF19-F35A8E4CA4BC}"/>
              </a:ext>
            </a:extLst>
          </p:cNvPr>
          <p:cNvSpPr/>
          <p:nvPr/>
        </p:nvSpPr>
        <p:spPr>
          <a:xfrm>
            <a:off x="2022131" y="3067783"/>
            <a:ext cx="1872536" cy="9449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EE4107-21C8-4B05-8077-C42A2904BFD5}"/>
              </a:ext>
            </a:extLst>
          </p:cNvPr>
          <p:cNvSpPr txBox="1"/>
          <p:nvPr/>
        </p:nvSpPr>
        <p:spPr>
          <a:xfrm>
            <a:off x="3925390" y="1199753"/>
            <a:ext cx="3144277" cy="13280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solidFill>
                  <a:schemeClr val="tx1"/>
                </a:solidFill>
                <a:latin typeface="Futura Cyrillic Medium" panose="020B0602020204020303" pitchFamily="34" charset="0"/>
              </a:rPr>
              <a:t>HOW does trade occur when formal institutions are absent?</a:t>
            </a:r>
          </a:p>
        </p:txBody>
      </p:sp>
      <p:sp>
        <p:nvSpPr>
          <p:cNvPr id="8" name="TextBox 7">
            <a:extLst>
              <a:ext uri="{FF2B5EF4-FFF2-40B4-BE49-F238E27FC236}">
                <a16:creationId xmlns:a16="http://schemas.microsoft.com/office/drawing/2014/main" id="{AAFC131B-172B-4A88-852B-BC070EA71D21}"/>
              </a:ext>
            </a:extLst>
          </p:cNvPr>
          <p:cNvSpPr txBox="1"/>
          <p:nvPr/>
        </p:nvSpPr>
        <p:spPr>
          <a:xfrm>
            <a:off x="2228049" y="3142790"/>
            <a:ext cx="1519108" cy="707886"/>
          </a:xfrm>
          <a:prstGeom prst="rect">
            <a:avLst/>
          </a:prstGeom>
          <a:noFill/>
        </p:spPr>
        <p:txBody>
          <a:bodyPr wrap="square" rtlCol="0">
            <a:spAutoFit/>
          </a:bodyPr>
          <a:lstStyle/>
          <a:p>
            <a:pPr algn="ctr"/>
            <a:r>
              <a:rPr lang="en-US" sz="2000" dirty="0">
                <a:latin typeface="Futura Cyrillic Medium" panose="020B0602020204020303" pitchFamily="34" charset="0"/>
              </a:rPr>
              <a:t>Repeated Cooperation</a:t>
            </a:r>
          </a:p>
        </p:txBody>
      </p:sp>
      <p:sp>
        <p:nvSpPr>
          <p:cNvPr id="9" name="TextBox 8">
            <a:extLst>
              <a:ext uri="{FF2B5EF4-FFF2-40B4-BE49-F238E27FC236}">
                <a16:creationId xmlns:a16="http://schemas.microsoft.com/office/drawing/2014/main" id="{334C5E28-B99F-428D-9A05-76FF0F2CD2DC}"/>
              </a:ext>
            </a:extLst>
          </p:cNvPr>
          <p:cNvSpPr txBox="1"/>
          <p:nvPr/>
        </p:nvSpPr>
        <p:spPr>
          <a:xfrm>
            <a:off x="3747157" y="3142790"/>
            <a:ext cx="2162576" cy="738664"/>
          </a:xfrm>
          <a:prstGeom prst="rect">
            <a:avLst/>
          </a:prstGeom>
          <a:noFill/>
        </p:spPr>
        <p:txBody>
          <a:bodyPr wrap="square" rtlCol="0">
            <a:spAutoFit/>
          </a:bodyPr>
          <a:lstStyle/>
          <a:p>
            <a:pPr algn="ctr"/>
            <a:r>
              <a:rPr lang="en-US" sz="1400" dirty="0">
                <a:solidFill>
                  <a:schemeClr val="tx1"/>
                </a:solidFill>
                <a:latin typeface="Futura Cyrillic Medium" panose="020B0602020204020303" pitchFamily="34" charset="0"/>
              </a:rPr>
              <a:t>Private-order enforcement (trading network, gossip, reputation)</a:t>
            </a:r>
          </a:p>
        </p:txBody>
      </p:sp>
      <p:sp>
        <p:nvSpPr>
          <p:cNvPr id="10" name="TextBox 9">
            <a:extLst>
              <a:ext uri="{FF2B5EF4-FFF2-40B4-BE49-F238E27FC236}">
                <a16:creationId xmlns:a16="http://schemas.microsoft.com/office/drawing/2014/main" id="{8A432830-D023-44B3-90B3-F567BA415B39}"/>
              </a:ext>
            </a:extLst>
          </p:cNvPr>
          <p:cNvSpPr txBox="1"/>
          <p:nvPr/>
        </p:nvSpPr>
        <p:spPr>
          <a:xfrm>
            <a:off x="5767203" y="3170950"/>
            <a:ext cx="1832693" cy="646331"/>
          </a:xfrm>
          <a:prstGeom prst="rect">
            <a:avLst/>
          </a:prstGeom>
          <a:noFill/>
        </p:spPr>
        <p:txBody>
          <a:bodyPr wrap="square" rtlCol="0">
            <a:spAutoFit/>
          </a:bodyPr>
          <a:lstStyle/>
          <a:p>
            <a:pPr algn="ctr"/>
            <a:r>
              <a:rPr lang="en-US" dirty="0">
                <a:solidFill>
                  <a:schemeClr val="tx1"/>
                </a:solidFill>
                <a:latin typeface="Futura Cyrillic Medium" panose="020B0602020204020303" pitchFamily="34" charset="0"/>
              </a:rPr>
              <a:t>Private violence or retaliation</a:t>
            </a:r>
          </a:p>
        </p:txBody>
      </p:sp>
      <p:sp>
        <p:nvSpPr>
          <p:cNvPr id="11" name="TextBox 10">
            <a:extLst>
              <a:ext uri="{FF2B5EF4-FFF2-40B4-BE49-F238E27FC236}">
                <a16:creationId xmlns:a16="http://schemas.microsoft.com/office/drawing/2014/main" id="{35C1F5BC-F2BD-4869-98F6-18CCD8393A68}"/>
              </a:ext>
            </a:extLst>
          </p:cNvPr>
          <p:cNvSpPr txBox="1"/>
          <p:nvPr/>
        </p:nvSpPr>
        <p:spPr>
          <a:xfrm>
            <a:off x="7863477" y="3309449"/>
            <a:ext cx="1425060" cy="369332"/>
          </a:xfrm>
          <a:prstGeom prst="rect">
            <a:avLst/>
          </a:prstGeom>
          <a:noFill/>
        </p:spPr>
        <p:txBody>
          <a:bodyPr wrap="square" rtlCol="0">
            <a:spAutoFit/>
          </a:bodyPr>
          <a:lstStyle/>
          <a:p>
            <a:pPr algn="ctr"/>
            <a:r>
              <a:rPr lang="en-US" dirty="0">
                <a:solidFill>
                  <a:schemeClr val="tx1"/>
                </a:solidFill>
                <a:latin typeface="Futura Cyrillic Medium" panose="020B0602020204020303" pitchFamily="34" charset="0"/>
              </a:rPr>
              <a:t>Escrows</a:t>
            </a:r>
          </a:p>
        </p:txBody>
      </p:sp>
      <p:sp>
        <p:nvSpPr>
          <p:cNvPr id="16" name="TextBox 15">
            <a:extLst>
              <a:ext uri="{FF2B5EF4-FFF2-40B4-BE49-F238E27FC236}">
                <a16:creationId xmlns:a16="http://schemas.microsoft.com/office/drawing/2014/main" id="{49DAFE7B-0772-4EE0-8751-C6ED770402AE}"/>
              </a:ext>
            </a:extLst>
          </p:cNvPr>
          <p:cNvSpPr txBox="1"/>
          <p:nvPr/>
        </p:nvSpPr>
        <p:spPr>
          <a:xfrm>
            <a:off x="4183531" y="4552640"/>
            <a:ext cx="3013136" cy="646331"/>
          </a:xfrm>
          <a:prstGeom prst="rect">
            <a:avLst/>
          </a:prstGeom>
          <a:noFill/>
        </p:spPr>
        <p:txBody>
          <a:bodyPr wrap="square" rtlCol="0">
            <a:spAutoFit/>
          </a:bodyPr>
          <a:lstStyle/>
          <a:p>
            <a:pPr algn="ctr"/>
            <a:r>
              <a:rPr lang="en-US" dirty="0">
                <a:solidFill>
                  <a:schemeClr val="tx1"/>
                </a:solidFill>
                <a:latin typeface="Futura Cyrillic Medium" panose="020B0602020204020303" pitchFamily="34" charset="0"/>
              </a:rPr>
              <a:t>What is the market equilibrium design of darknet markets?</a:t>
            </a:r>
          </a:p>
        </p:txBody>
      </p:sp>
      <p:sp>
        <p:nvSpPr>
          <p:cNvPr id="17" name="TextBox 16">
            <a:extLst>
              <a:ext uri="{FF2B5EF4-FFF2-40B4-BE49-F238E27FC236}">
                <a16:creationId xmlns:a16="http://schemas.microsoft.com/office/drawing/2014/main" id="{17D0BF2C-D45D-49E1-9194-59CA3FDEC61F}"/>
              </a:ext>
            </a:extLst>
          </p:cNvPr>
          <p:cNvSpPr txBox="1"/>
          <p:nvPr/>
        </p:nvSpPr>
        <p:spPr>
          <a:xfrm>
            <a:off x="4183531" y="5335081"/>
            <a:ext cx="3013136" cy="646331"/>
          </a:xfrm>
          <a:prstGeom prst="rect">
            <a:avLst/>
          </a:prstGeom>
          <a:noFill/>
        </p:spPr>
        <p:txBody>
          <a:bodyPr wrap="square" rtlCol="0">
            <a:spAutoFit/>
          </a:bodyPr>
          <a:lstStyle/>
          <a:p>
            <a:pPr algn="ctr"/>
            <a:r>
              <a:rPr lang="en-US" dirty="0">
                <a:latin typeface="Futura Cyrillic Medium" panose="020B0602020204020303" pitchFamily="34" charset="0"/>
              </a:rPr>
              <a:t>What is the optimal form of escrow in trustless markets?</a:t>
            </a:r>
            <a:endParaRPr lang="en-US" dirty="0">
              <a:solidFill>
                <a:schemeClr val="tx1"/>
              </a:solidFill>
              <a:latin typeface="Futura Cyrillic Medium" panose="020B0602020204020303" pitchFamily="34" charset="0"/>
            </a:endParaRPr>
          </a:p>
        </p:txBody>
      </p:sp>
      <p:sp>
        <p:nvSpPr>
          <p:cNvPr id="18" name="Freeform: Shape 17">
            <a:extLst>
              <a:ext uri="{FF2B5EF4-FFF2-40B4-BE49-F238E27FC236}">
                <a16:creationId xmlns:a16="http://schemas.microsoft.com/office/drawing/2014/main" id="{A24F3D93-0E71-4176-8A65-DFC1A9705FA6}"/>
              </a:ext>
            </a:extLst>
          </p:cNvPr>
          <p:cNvSpPr/>
          <p:nvPr/>
        </p:nvSpPr>
        <p:spPr>
          <a:xfrm>
            <a:off x="3062087" y="2184400"/>
            <a:ext cx="739446" cy="732492"/>
          </a:xfrm>
          <a:custGeom>
            <a:avLst/>
            <a:gdLst>
              <a:gd name="connsiteX0" fmla="*/ 739446 w 739446"/>
              <a:gd name="connsiteY0" fmla="*/ 0 h 732492"/>
              <a:gd name="connsiteX1" fmla="*/ 570113 w 739446"/>
              <a:gd name="connsiteY1" fmla="*/ 93133 h 732492"/>
              <a:gd name="connsiteX2" fmla="*/ 239913 w 739446"/>
              <a:gd name="connsiteY2" fmla="*/ 406400 h 732492"/>
              <a:gd name="connsiteX3" fmla="*/ 163713 w 739446"/>
              <a:gd name="connsiteY3" fmla="*/ 524933 h 732492"/>
              <a:gd name="connsiteX4" fmla="*/ 121380 w 739446"/>
              <a:gd name="connsiteY4" fmla="*/ 567267 h 732492"/>
              <a:gd name="connsiteX5" fmla="*/ 95980 w 739446"/>
              <a:gd name="connsiteY5" fmla="*/ 626533 h 732492"/>
              <a:gd name="connsiteX6" fmla="*/ 79046 w 739446"/>
              <a:gd name="connsiteY6" fmla="*/ 685800 h 732492"/>
              <a:gd name="connsiteX7" fmla="*/ 53646 w 739446"/>
              <a:gd name="connsiteY7" fmla="*/ 719667 h 732492"/>
              <a:gd name="connsiteX8" fmla="*/ 2846 w 739446"/>
              <a:gd name="connsiteY8" fmla="*/ 651933 h 732492"/>
              <a:gd name="connsiteX9" fmla="*/ 28246 w 739446"/>
              <a:gd name="connsiteY9" fmla="*/ 694267 h 732492"/>
              <a:gd name="connsiteX10" fmla="*/ 53646 w 739446"/>
              <a:gd name="connsiteY10" fmla="*/ 728133 h 732492"/>
              <a:gd name="connsiteX11" fmla="*/ 239913 w 739446"/>
              <a:gd name="connsiteY11" fmla="*/ 728133 h 73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446" h="732492">
                <a:moveTo>
                  <a:pt x="739446" y="0"/>
                </a:moveTo>
                <a:cubicBezTo>
                  <a:pt x="667627" y="28727"/>
                  <a:pt x="657030" y="30360"/>
                  <a:pt x="570113" y="93133"/>
                </a:cubicBezTo>
                <a:cubicBezTo>
                  <a:pt x="428135" y="195673"/>
                  <a:pt x="348869" y="269196"/>
                  <a:pt x="239913" y="406400"/>
                </a:cubicBezTo>
                <a:cubicBezTo>
                  <a:pt x="210703" y="443184"/>
                  <a:pt x="191576" y="487119"/>
                  <a:pt x="163713" y="524933"/>
                </a:cubicBezTo>
                <a:cubicBezTo>
                  <a:pt x="151875" y="540999"/>
                  <a:pt x="121380" y="567267"/>
                  <a:pt x="121380" y="567267"/>
                </a:cubicBezTo>
                <a:cubicBezTo>
                  <a:pt x="112913" y="587022"/>
                  <a:pt x="103325" y="606334"/>
                  <a:pt x="95980" y="626533"/>
                </a:cubicBezTo>
                <a:cubicBezTo>
                  <a:pt x="91855" y="637876"/>
                  <a:pt x="86202" y="673276"/>
                  <a:pt x="79046" y="685800"/>
                </a:cubicBezTo>
                <a:cubicBezTo>
                  <a:pt x="72045" y="698052"/>
                  <a:pt x="62113" y="708378"/>
                  <a:pt x="53646" y="719667"/>
                </a:cubicBezTo>
                <a:cubicBezTo>
                  <a:pt x="36713" y="697089"/>
                  <a:pt x="22802" y="671889"/>
                  <a:pt x="2846" y="651933"/>
                </a:cubicBezTo>
                <a:cubicBezTo>
                  <a:pt x="-8790" y="640297"/>
                  <a:pt x="18372" y="681102"/>
                  <a:pt x="28246" y="694267"/>
                </a:cubicBezTo>
                <a:cubicBezTo>
                  <a:pt x="36713" y="705556"/>
                  <a:pt x="39712" y="725904"/>
                  <a:pt x="53646" y="728133"/>
                </a:cubicBezTo>
                <a:cubicBezTo>
                  <a:pt x="114955" y="737942"/>
                  <a:pt x="177824" y="728133"/>
                  <a:pt x="239913" y="7281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4847ED0-E4EC-4A3F-9809-4965B93CF463}"/>
              </a:ext>
            </a:extLst>
          </p:cNvPr>
          <p:cNvSpPr/>
          <p:nvPr/>
        </p:nvSpPr>
        <p:spPr>
          <a:xfrm>
            <a:off x="4797007" y="2633133"/>
            <a:ext cx="274526" cy="276672"/>
          </a:xfrm>
          <a:custGeom>
            <a:avLst/>
            <a:gdLst>
              <a:gd name="connsiteX0" fmla="*/ 62860 w 274526"/>
              <a:gd name="connsiteY0" fmla="*/ 0 h 276672"/>
              <a:gd name="connsiteX1" fmla="*/ 62860 w 274526"/>
              <a:gd name="connsiteY1" fmla="*/ 270934 h 276672"/>
              <a:gd name="connsiteX2" fmla="*/ 3593 w 274526"/>
              <a:gd name="connsiteY2" fmla="*/ 228600 h 276672"/>
              <a:gd name="connsiteX3" fmla="*/ 88260 w 274526"/>
              <a:gd name="connsiteY3" fmla="*/ 254000 h 276672"/>
              <a:gd name="connsiteX4" fmla="*/ 164460 w 274526"/>
              <a:gd name="connsiteY4" fmla="*/ 270934 h 276672"/>
              <a:gd name="connsiteX5" fmla="*/ 206793 w 274526"/>
              <a:gd name="connsiteY5" fmla="*/ 262467 h 276672"/>
              <a:gd name="connsiteX6" fmla="*/ 274526 w 274526"/>
              <a:gd name="connsiteY6" fmla="*/ 186267 h 27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26" h="276672">
                <a:moveTo>
                  <a:pt x="62860" y="0"/>
                </a:moveTo>
                <a:cubicBezTo>
                  <a:pt x="80965" y="90533"/>
                  <a:pt x="100016" y="168754"/>
                  <a:pt x="62860" y="270934"/>
                </a:cubicBezTo>
                <a:cubicBezTo>
                  <a:pt x="54563" y="293750"/>
                  <a:pt x="-16607" y="242067"/>
                  <a:pt x="3593" y="228600"/>
                </a:cubicBezTo>
                <a:cubicBezTo>
                  <a:pt x="28109" y="212255"/>
                  <a:pt x="59765" y="246501"/>
                  <a:pt x="88260" y="254000"/>
                </a:cubicBezTo>
                <a:cubicBezTo>
                  <a:pt x="113423" y="260622"/>
                  <a:pt x="139060" y="265289"/>
                  <a:pt x="164460" y="270934"/>
                </a:cubicBezTo>
                <a:cubicBezTo>
                  <a:pt x="178571" y="268112"/>
                  <a:pt x="195738" y="271680"/>
                  <a:pt x="206793" y="262467"/>
                </a:cubicBezTo>
                <a:cubicBezTo>
                  <a:pt x="300906" y="184039"/>
                  <a:pt x="230978" y="186267"/>
                  <a:pt x="274526" y="1862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2C45BF-7F5D-4B5C-9F45-B0201BC6A605}"/>
              </a:ext>
            </a:extLst>
          </p:cNvPr>
          <p:cNvSpPr/>
          <p:nvPr/>
        </p:nvSpPr>
        <p:spPr>
          <a:xfrm>
            <a:off x="6524082" y="2650067"/>
            <a:ext cx="316985" cy="280474"/>
          </a:xfrm>
          <a:custGeom>
            <a:avLst/>
            <a:gdLst>
              <a:gd name="connsiteX0" fmla="*/ 29118 w 316985"/>
              <a:gd name="connsiteY0" fmla="*/ 0 h 280474"/>
              <a:gd name="connsiteX1" fmla="*/ 156118 w 316985"/>
              <a:gd name="connsiteY1" fmla="*/ 245533 h 280474"/>
              <a:gd name="connsiteX2" fmla="*/ 147651 w 316985"/>
              <a:gd name="connsiteY2" fmla="*/ 279400 h 280474"/>
              <a:gd name="connsiteX3" fmla="*/ 54518 w 316985"/>
              <a:gd name="connsiteY3" fmla="*/ 262466 h 280474"/>
              <a:gd name="connsiteX4" fmla="*/ 3718 w 316985"/>
              <a:gd name="connsiteY4" fmla="*/ 245533 h 280474"/>
              <a:gd name="connsiteX5" fmla="*/ 96851 w 316985"/>
              <a:gd name="connsiteY5" fmla="*/ 262466 h 280474"/>
              <a:gd name="connsiteX6" fmla="*/ 130718 w 316985"/>
              <a:gd name="connsiteY6" fmla="*/ 270933 h 280474"/>
              <a:gd name="connsiteX7" fmla="*/ 308518 w 316985"/>
              <a:gd name="connsiteY7" fmla="*/ 110066 h 280474"/>
              <a:gd name="connsiteX8" fmla="*/ 316985 w 316985"/>
              <a:gd name="connsiteY8" fmla="*/ 93133 h 2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85" h="280474">
                <a:moveTo>
                  <a:pt x="29118" y="0"/>
                </a:moveTo>
                <a:cubicBezTo>
                  <a:pt x="144493" y="192291"/>
                  <a:pt x="109902" y="106886"/>
                  <a:pt x="156118" y="245533"/>
                </a:cubicBezTo>
                <a:cubicBezTo>
                  <a:pt x="153296" y="256822"/>
                  <a:pt x="159129" y="277487"/>
                  <a:pt x="147651" y="279400"/>
                </a:cubicBezTo>
                <a:cubicBezTo>
                  <a:pt x="116527" y="284587"/>
                  <a:pt x="85233" y="269693"/>
                  <a:pt x="54518" y="262466"/>
                </a:cubicBezTo>
                <a:cubicBezTo>
                  <a:pt x="37143" y="258378"/>
                  <a:pt x="-14131" y="245533"/>
                  <a:pt x="3718" y="245533"/>
                </a:cubicBezTo>
                <a:cubicBezTo>
                  <a:pt x="35271" y="245533"/>
                  <a:pt x="65910" y="256278"/>
                  <a:pt x="96851" y="262466"/>
                </a:cubicBezTo>
                <a:cubicBezTo>
                  <a:pt x="108261" y="264748"/>
                  <a:pt x="119429" y="268111"/>
                  <a:pt x="130718" y="270933"/>
                </a:cubicBezTo>
                <a:cubicBezTo>
                  <a:pt x="255157" y="184783"/>
                  <a:pt x="225337" y="220974"/>
                  <a:pt x="308518" y="110066"/>
                </a:cubicBezTo>
                <a:cubicBezTo>
                  <a:pt x="312304" y="105017"/>
                  <a:pt x="314163" y="98777"/>
                  <a:pt x="316985" y="931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52EE343-2D6D-420C-82DF-91301F4C66C0}"/>
              </a:ext>
            </a:extLst>
          </p:cNvPr>
          <p:cNvSpPr/>
          <p:nvPr/>
        </p:nvSpPr>
        <p:spPr>
          <a:xfrm>
            <a:off x="7196667" y="2040467"/>
            <a:ext cx="1989666" cy="905933"/>
          </a:xfrm>
          <a:custGeom>
            <a:avLst/>
            <a:gdLst>
              <a:gd name="connsiteX0" fmla="*/ 0 w 1989666"/>
              <a:gd name="connsiteY0" fmla="*/ 0 h 905933"/>
              <a:gd name="connsiteX1" fmla="*/ 1092200 w 1989666"/>
              <a:gd name="connsiteY1" fmla="*/ 364066 h 905933"/>
              <a:gd name="connsiteX2" fmla="*/ 1456266 w 1989666"/>
              <a:gd name="connsiteY2" fmla="*/ 660400 h 905933"/>
              <a:gd name="connsiteX3" fmla="*/ 1591733 w 1989666"/>
              <a:gd name="connsiteY3" fmla="*/ 838200 h 905933"/>
              <a:gd name="connsiteX4" fmla="*/ 1600200 w 1989666"/>
              <a:gd name="connsiteY4" fmla="*/ 889000 h 905933"/>
              <a:gd name="connsiteX5" fmla="*/ 1524000 w 1989666"/>
              <a:gd name="connsiteY5" fmla="*/ 821266 h 905933"/>
              <a:gd name="connsiteX6" fmla="*/ 1490133 w 1989666"/>
              <a:gd name="connsiteY6" fmla="*/ 812800 h 905933"/>
              <a:gd name="connsiteX7" fmla="*/ 1752600 w 1989666"/>
              <a:gd name="connsiteY7" fmla="*/ 905933 h 905933"/>
              <a:gd name="connsiteX8" fmla="*/ 1862666 w 1989666"/>
              <a:gd name="connsiteY8" fmla="*/ 804333 h 905933"/>
              <a:gd name="connsiteX9" fmla="*/ 1972733 w 1989666"/>
              <a:gd name="connsiteY9" fmla="*/ 660400 h 905933"/>
              <a:gd name="connsiteX10" fmla="*/ 1989666 w 1989666"/>
              <a:gd name="connsiteY10" fmla="*/ 643466 h 9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9666" h="905933">
                <a:moveTo>
                  <a:pt x="0" y="0"/>
                </a:moveTo>
                <a:cubicBezTo>
                  <a:pt x="493032" y="100278"/>
                  <a:pt x="621653" y="89233"/>
                  <a:pt x="1092200" y="364066"/>
                </a:cubicBezTo>
                <a:cubicBezTo>
                  <a:pt x="1227316" y="442983"/>
                  <a:pt x="1342774" y="552679"/>
                  <a:pt x="1456266" y="660400"/>
                </a:cubicBezTo>
                <a:cubicBezTo>
                  <a:pt x="1510308" y="711694"/>
                  <a:pt x="1545700" y="779612"/>
                  <a:pt x="1591733" y="838200"/>
                </a:cubicBezTo>
                <a:cubicBezTo>
                  <a:pt x="1645949" y="907202"/>
                  <a:pt x="1671337" y="903226"/>
                  <a:pt x="1600200" y="889000"/>
                </a:cubicBezTo>
                <a:cubicBezTo>
                  <a:pt x="1574800" y="866422"/>
                  <a:pt x="1551942" y="840610"/>
                  <a:pt x="1524000" y="821266"/>
                </a:cubicBezTo>
                <a:cubicBezTo>
                  <a:pt x="1514433" y="814642"/>
                  <a:pt x="1479888" y="807283"/>
                  <a:pt x="1490133" y="812800"/>
                </a:cubicBezTo>
                <a:cubicBezTo>
                  <a:pt x="1632834" y="889640"/>
                  <a:pt x="1611020" y="875595"/>
                  <a:pt x="1752600" y="905933"/>
                </a:cubicBezTo>
                <a:cubicBezTo>
                  <a:pt x="1789289" y="872066"/>
                  <a:pt x="1829335" y="841509"/>
                  <a:pt x="1862666" y="804333"/>
                </a:cubicBezTo>
                <a:cubicBezTo>
                  <a:pt x="1902984" y="759362"/>
                  <a:pt x="1935308" y="707806"/>
                  <a:pt x="1972733" y="660400"/>
                </a:cubicBezTo>
                <a:cubicBezTo>
                  <a:pt x="1977679" y="654135"/>
                  <a:pt x="1984022" y="649111"/>
                  <a:pt x="1989666" y="643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8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P spid="12" grpId="0" animBg="1"/>
      <p:bldP spid="8" grpId="0"/>
      <p:bldP spid="9" grpId="0"/>
      <p:bldP spid="10" grpId="0"/>
      <p:bldP spid="11" grpId="0"/>
      <p:bldP spid="16" grpId="0"/>
      <p:bldP spid="17" grpId="0"/>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637</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Consolas</vt:lpstr>
      <vt:lpstr>Franklin Gothic Medium Cond</vt:lpstr>
      <vt:lpstr>Futura Cyrillic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hunterng</dc:creator>
  <cp:lastModifiedBy>Ng Hunter</cp:lastModifiedBy>
  <cp:revision>14</cp:revision>
  <dcterms:created xsi:type="dcterms:W3CDTF">2026-06-07T06:02:52Z</dcterms:created>
  <dcterms:modified xsi:type="dcterms:W3CDTF">2026-06-08T19:49:05Z</dcterms:modified>
</cp:coreProperties>
</file>